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8" d="100"/>
          <a:sy n="98" d="100"/>
        </p:scale>
        <p:origin x="54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A4CE3-E444-651C-265B-E2E4716CE4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0F3C5E-948A-23DF-2AD2-6EDE4FE4C5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4AB7CF-88A2-6A4C-34E3-F7E275F10E8F}"/>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5" name="Footer Placeholder 4">
            <a:extLst>
              <a:ext uri="{FF2B5EF4-FFF2-40B4-BE49-F238E27FC236}">
                <a16:creationId xmlns:a16="http://schemas.microsoft.com/office/drawing/2014/main" id="{79CD3718-7910-168D-67CE-585B8CEA2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C7146-D8D1-8BCE-1645-6A8FA1D27B68}"/>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633047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BB3BE-8B8A-5114-7283-4714FFF6CD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214065-3A3E-57BE-B6C7-3CB59034D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732C9A-0B25-358A-05B6-68C1E2DF8812}"/>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5" name="Footer Placeholder 4">
            <a:extLst>
              <a:ext uri="{FF2B5EF4-FFF2-40B4-BE49-F238E27FC236}">
                <a16:creationId xmlns:a16="http://schemas.microsoft.com/office/drawing/2014/main" id="{A422E740-FBED-96D2-CE10-5BB8A61734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9CA62-1921-ED6D-E2F0-ECF27C94F230}"/>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3125380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816EF6-C634-C30E-7974-FFA364192B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BF9A67-FC1E-C11A-70C0-7DC276BF4D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3A999-4A6E-7740-15BF-B6CBFAC6941B}"/>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5" name="Footer Placeholder 4">
            <a:extLst>
              <a:ext uri="{FF2B5EF4-FFF2-40B4-BE49-F238E27FC236}">
                <a16:creationId xmlns:a16="http://schemas.microsoft.com/office/drawing/2014/main" id="{5197840D-0B46-FB14-BA8E-56585AB02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FE1AE-E85D-8802-45AE-DD9DC6DBBCAC}"/>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370837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B78CC-8491-CEC8-AFAB-246107F30B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2755CA-EBAB-427D-DD03-290460263D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F6933C-AF37-BFCA-FFE3-1D5C5687DEAF}"/>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5" name="Footer Placeholder 4">
            <a:extLst>
              <a:ext uri="{FF2B5EF4-FFF2-40B4-BE49-F238E27FC236}">
                <a16:creationId xmlns:a16="http://schemas.microsoft.com/office/drawing/2014/main" id="{1D5647EF-AADA-39BE-A88B-C8DB39BBF4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3CD29-D1D7-8930-24C8-53AC71F92F82}"/>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3394825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6E33-6CDC-5D3C-3333-BB3BDD7078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4DF8CE-C2D1-EC27-D90A-DDE1CE14F6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EF4C77-7A77-9E53-C743-D7AA1678AAD1}"/>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5" name="Footer Placeholder 4">
            <a:extLst>
              <a:ext uri="{FF2B5EF4-FFF2-40B4-BE49-F238E27FC236}">
                <a16:creationId xmlns:a16="http://schemas.microsoft.com/office/drawing/2014/main" id="{94CD26DD-44A2-D2E8-7B8E-926C9848A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18AF0-39AE-9ADF-9D17-F7ED664EBEA8}"/>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429322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3B43-C943-4E22-8ECF-F98ACFAD84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C478FD-15A5-DBB9-CF8B-F50706DFB5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98EA19-2F54-08FB-E08F-ACB7212229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B7D18B-0435-137B-E8AF-E084E3AEBA49}"/>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6" name="Footer Placeholder 5">
            <a:extLst>
              <a:ext uri="{FF2B5EF4-FFF2-40B4-BE49-F238E27FC236}">
                <a16:creationId xmlns:a16="http://schemas.microsoft.com/office/drawing/2014/main" id="{1C96CB80-5AC5-63AB-A142-4C4E56EA04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1ED74E-8EF7-30C9-27ED-3D6AE180559E}"/>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400586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E212-D154-2785-4A35-BB3F8D282C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66D86-6EB8-4C2C-7048-7F8634C7A7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4DF8ED-665E-2199-0E21-6EA3CA5BEE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B1C3DD-83C8-E1F5-5B6E-76ED73E4E8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5362DC-881B-A73B-FF7A-CE3C6FA80D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B60383-36EB-08FE-AC7A-81D7D19D222E}"/>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8" name="Footer Placeholder 7">
            <a:extLst>
              <a:ext uri="{FF2B5EF4-FFF2-40B4-BE49-F238E27FC236}">
                <a16:creationId xmlns:a16="http://schemas.microsoft.com/office/drawing/2014/main" id="{9470B293-B5D8-B2A2-66CE-1E0E8F6D46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C0DF0E-7D93-E598-2BB4-47A9C617AFEF}"/>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3437965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13CE-F247-5B30-8D88-ED3FB3ED05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322E84-1A76-6585-83EC-0071D7CCD3EC}"/>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4" name="Footer Placeholder 3">
            <a:extLst>
              <a:ext uri="{FF2B5EF4-FFF2-40B4-BE49-F238E27FC236}">
                <a16:creationId xmlns:a16="http://schemas.microsoft.com/office/drawing/2014/main" id="{E935FEE8-0BBF-850A-6061-103891302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262CBD-6371-4FA6-AB38-BA724E1BD9B8}"/>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2043640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63DC7-5461-0A85-D299-7356B89EE01C}"/>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3" name="Footer Placeholder 2">
            <a:extLst>
              <a:ext uri="{FF2B5EF4-FFF2-40B4-BE49-F238E27FC236}">
                <a16:creationId xmlns:a16="http://schemas.microsoft.com/office/drawing/2014/main" id="{07E56CE0-1692-A47C-F219-3C70331AA1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301141-4664-52D1-F0A4-467701E3C804}"/>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157525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A34C-957E-5649-44CD-4F65B02D10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F85727-384C-9292-A84F-EDFB2FD16F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229C8C-E3CB-9B9A-F5A7-ABF8B62A7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D94B55-F8FF-25E1-33AA-A6A9F74D329D}"/>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6" name="Footer Placeholder 5">
            <a:extLst>
              <a:ext uri="{FF2B5EF4-FFF2-40B4-BE49-F238E27FC236}">
                <a16:creationId xmlns:a16="http://schemas.microsoft.com/office/drawing/2014/main" id="{0A74266A-FC4B-F22B-E348-40AE483F11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AE8A35-77A6-799D-B9EB-1C2C84BD4FF6}"/>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411888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2FE-9D14-40C7-1CCB-390E008176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0108D-8726-7232-B732-5CFC4630A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F4F914-710F-5A97-E96F-09D2652F95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611BCF-444C-C355-C2E7-03AB0CE3B24C}"/>
              </a:ext>
            </a:extLst>
          </p:cNvPr>
          <p:cNvSpPr>
            <a:spLocks noGrp="1"/>
          </p:cNvSpPr>
          <p:nvPr>
            <p:ph type="dt" sz="half" idx="10"/>
          </p:nvPr>
        </p:nvSpPr>
        <p:spPr/>
        <p:txBody>
          <a:bodyPr/>
          <a:lstStyle/>
          <a:p>
            <a:fld id="{92C994A7-76D7-4F44-A106-B104BFB248EF}" type="datetimeFigureOut">
              <a:rPr lang="en-US" smtClean="0"/>
              <a:t>2/8/2024</a:t>
            </a:fld>
            <a:endParaRPr lang="en-US"/>
          </a:p>
        </p:txBody>
      </p:sp>
      <p:sp>
        <p:nvSpPr>
          <p:cNvPr id="6" name="Footer Placeholder 5">
            <a:extLst>
              <a:ext uri="{FF2B5EF4-FFF2-40B4-BE49-F238E27FC236}">
                <a16:creationId xmlns:a16="http://schemas.microsoft.com/office/drawing/2014/main" id="{BF36678C-CB94-17D1-6039-42DE9E4ACD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CD0FB-4F0F-B09B-B194-F2EA96DA10E7}"/>
              </a:ext>
            </a:extLst>
          </p:cNvPr>
          <p:cNvSpPr>
            <a:spLocks noGrp="1"/>
          </p:cNvSpPr>
          <p:nvPr>
            <p:ph type="sldNum" sz="quarter" idx="12"/>
          </p:nvPr>
        </p:nvSpPr>
        <p:spPr/>
        <p:txBody>
          <a:bodyPr/>
          <a:lstStyle/>
          <a:p>
            <a:fld id="{82486272-719B-40F4-8B9A-2E3D82A21DC5}" type="slidenum">
              <a:rPr lang="en-US" smtClean="0"/>
              <a:t>‹#›</a:t>
            </a:fld>
            <a:endParaRPr lang="en-US"/>
          </a:p>
        </p:txBody>
      </p:sp>
    </p:spTree>
    <p:extLst>
      <p:ext uri="{BB962C8B-B14F-4D97-AF65-F5344CB8AC3E}">
        <p14:creationId xmlns:p14="http://schemas.microsoft.com/office/powerpoint/2010/main" val="2796766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FF2BC-E4A7-0D29-BADF-DEB4DA3D8D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D70ED6-C32F-1791-B58E-3B56FF8B1E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E7C48-FB5C-B9E9-2EEA-348D703C93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C994A7-76D7-4F44-A106-B104BFB248EF}" type="datetimeFigureOut">
              <a:rPr lang="en-US" smtClean="0"/>
              <a:t>2/8/2024</a:t>
            </a:fld>
            <a:endParaRPr lang="en-US"/>
          </a:p>
        </p:txBody>
      </p:sp>
      <p:sp>
        <p:nvSpPr>
          <p:cNvPr id="5" name="Footer Placeholder 4">
            <a:extLst>
              <a:ext uri="{FF2B5EF4-FFF2-40B4-BE49-F238E27FC236}">
                <a16:creationId xmlns:a16="http://schemas.microsoft.com/office/drawing/2014/main" id="{2C21C7BE-4336-CC81-54E3-4866915640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CCB2950-9D9F-76B7-5547-974516DB40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486272-719B-40F4-8B9A-2E3D82A21DC5}" type="slidenum">
              <a:rPr lang="en-US" smtClean="0"/>
              <a:t>‹#›</a:t>
            </a:fld>
            <a:endParaRPr lang="en-US"/>
          </a:p>
        </p:txBody>
      </p:sp>
    </p:spTree>
    <p:extLst>
      <p:ext uri="{BB962C8B-B14F-4D97-AF65-F5344CB8AC3E}">
        <p14:creationId xmlns:p14="http://schemas.microsoft.com/office/powerpoint/2010/main" val="3069598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hyperledger-fabric.readthedocs.io/en/release-1.1/fabric_model.html#consensus" TargetMode="External"/><Relationship Id="rId3" Type="http://schemas.openxmlformats.org/officeDocument/2006/relationships/hyperlink" Target="https://hyperledger-fabric.readthedocs.io/en/release-1.1/fabric_model.html#assets" TargetMode="External"/><Relationship Id="rId7" Type="http://schemas.openxmlformats.org/officeDocument/2006/relationships/hyperlink" Target="https://hyperledger-fabric.readthedocs.io/en/release-1.1/fabric_model.html#security-membership-services" TargetMode="External"/><Relationship Id="rId2" Type="http://schemas.openxmlformats.org/officeDocument/2006/relationships/hyperlink" Target="https://hyperledger-fabric.readthedocs.io/en/release-1.1/fabric_model.html" TargetMode="External"/><Relationship Id="rId1" Type="http://schemas.openxmlformats.org/officeDocument/2006/relationships/slideLayout" Target="../slideLayouts/slideLayout2.xml"/><Relationship Id="rId6" Type="http://schemas.openxmlformats.org/officeDocument/2006/relationships/hyperlink" Target="https://hyperledger-fabric.readthedocs.io/en/release-1.1/fabric_model.html#privacy-through-channels" TargetMode="External"/><Relationship Id="rId5" Type="http://schemas.openxmlformats.org/officeDocument/2006/relationships/hyperlink" Target="https://hyperledger-fabric.readthedocs.io/en/release-1.1/fabric_model.html#ledger-features" TargetMode="External"/><Relationship Id="rId4" Type="http://schemas.openxmlformats.org/officeDocument/2006/relationships/hyperlink" Target="https://hyperledger-fabric.readthedocs.io/en/release-1.1/glossary.html#chaincode"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2C8B9-1ECE-AA80-3744-1836044A860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50C28AD-DA17-918A-16AE-66A47310984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3880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4EF6F-FC7E-95CD-C0B0-2B66B4D433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4B4C8-A76D-7948-10D7-D5C890B55C1A}"/>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pic>
        <p:nvPicPr>
          <p:cNvPr id="5" name="Content Placeholder 4">
            <a:extLst>
              <a:ext uri="{FF2B5EF4-FFF2-40B4-BE49-F238E27FC236}">
                <a16:creationId xmlns:a16="http://schemas.microsoft.com/office/drawing/2014/main" id="{DF903D14-CBFB-F220-F929-BB4D593F3CC2}"/>
              </a:ext>
            </a:extLst>
          </p:cNvPr>
          <p:cNvPicPr>
            <a:picLocks noGrp="1" noChangeAspect="1"/>
          </p:cNvPicPr>
          <p:nvPr>
            <p:ph idx="1"/>
          </p:nvPr>
        </p:nvPicPr>
        <p:blipFill>
          <a:blip r:embed="rId2"/>
          <a:stretch>
            <a:fillRect/>
          </a:stretch>
        </p:blipFill>
        <p:spPr>
          <a:xfrm>
            <a:off x="3059371" y="2578910"/>
            <a:ext cx="6950538" cy="2191672"/>
          </a:xfrm>
        </p:spPr>
      </p:pic>
    </p:spTree>
    <p:extLst>
      <p:ext uri="{BB962C8B-B14F-4D97-AF65-F5344CB8AC3E}">
        <p14:creationId xmlns:p14="http://schemas.microsoft.com/office/powerpoint/2010/main" val="4034665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A13ED-9313-3F0E-22D0-C8CB5D5050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C0392A-82D5-0D89-E181-E63FEE983225}"/>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pic>
        <p:nvPicPr>
          <p:cNvPr id="7" name="Content Placeholder 6">
            <a:extLst>
              <a:ext uri="{FF2B5EF4-FFF2-40B4-BE49-F238E27FC236}">
                <a16:creationId xmlns:a16="http://schemas.microsoft.com/office/drawing/2014/main" id="{B5630BEC-A926-9F43-1AC7-6C5F2B2534AE}"/>
              </a:ext>
            </a:extLst>
          </p:cNvPr>
          <p:cNvPicPr>
            <a:picLocks noGrp="1" noChangeAspect="1"/>
          </p:cNvPicPr>
          <p:nvPr>
            <p:ph idx="1"/>
          </p:nvPr>
        </p:nvPicPr>
        <p:blipFill>
          <a:blip r:embed="rId2"/>
          <a:stretch>
            <a:fillRect/>
          </a:stretch>
        </p:blipFill>
        <p:spPr>
          <a:xfrm>
            <a:off x="5141996" y="2241262"/>
            <a:ext cx="5994038" cy="3568411"/>
          </a:xfrm>
        </p:spPr>
      </p:pic>
      <p:sp>
        <p:nvSpPr>
          <p:cNvPr id="9" name="TextBox 8">
            <a:extLst>
              <a:ext uri="{FF2B5EF4-FFF2-40B4-BE49-F238E27FC236}">
                <a16:creationId xmlns:a16="http://schemas.microsoft.com/office/drawing/2014/main" id="{A6C6B3B7-6744-761C-A469-756CDE30C479}"/>
              </a:ext>
            </a:extLst>
          </p:cNvPr>
          <p:cNvSpPr txBox="1"/>
          <p:nvPr/>
        </p:nvSpPr>
        <p:spPr>
          <a:xfrm>
            <a:off x="560485" y="2505670"/>
            <a:ext cx="4306203" cy="1200329"/>
          </a:xfrm>
          <a:prstGeom prst="rect">
            <a:avLst/>
          </a:prstGeom>
          <a:noFill/>
        </p:spPr>
        <p:txBody>
          <a:bodyPr wrap="square">
            <a:spAutoFit/>
          </a:bodyPr>
          <a:lstStyle/>
          <a:p>
            <a:pPr algn="l"/>
            <a:r>
              <a:rPr lang="en-US" b="0" i="0" dirty="0">
                <a:solidFill>
                  <a:srgbClr val="333333"/>
                </a:solidFill>
                <a:effectLst/>
                <a:latin typeface="OpenSans"/>
              </a:rPr>
              <a:t>Let's explore the details. </a:t>
            </a:r>
          </a:p>
          <a:p>
            <a:pPr algn="l"/>
            <a:r>
              <a:rPr lang="en-US" b="0" i="0" dirty="0">
                <a:solidFill>
                  <a:srgbClr val="333333"/>
                </a:solidFill>
                <a:effectLst/>
                <a:latin typeface="OpenSans"/>
              </a:rPr>
              <a:t>On completion of this lesson, </a:t>
            </a:r>
          </a:p>
          <a:p>
            <a:pPr algn="l"/>
            <a:r>
              <a:rPr lang="en-US" b="0" i="0" dirty="0">
                <a:solidFill>
                  <a:srgbClr val="333333"/>
                </a:solidFill>
                <a:effectLst/>
                <a:latin typeface="OpenSans"/>
              </a:rPr>
              <a:t>you will be able to explain fabric model and its functionality.</a:t>
            </a:r>
          </a:p>
        </p:txBody>
      </p:sp>
    </p:spTree>
    <p:extLst>
      <p:ext uri="{BB962C8B-B14F-4D97-AF65-F5344CB8AC3E}">
        <p14:creationId xmlns:p14="http://schemas.microsoft.com/office/powerpoint/2010/main" val="50252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9FFD5-8BFA-9EFA-C559-29C44EBE0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E2339-B3C3-4A8B-1EF9-3ECCA7F4E159}"/>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7C9017D8-8DC7-BD1D-C0B2-EF25A8A57D05}"/>
              </a:ext>
            </a:extLst>
          </p:cNvPr>
          <p:cNvSpPr txBox="1"/>
          <p:nvPr/>
        </p:nvSpPr>
        <p:spPr>
          <a:xfrm>
            <a:off x="560485" y="2505670"/>
            <a:ext cx="4306203" cy="3693319"/>
          </a:xfrm>
          <a:prstGeom prst="rect">
            <a:avLst/>
          </a:prstGeom>
          <a:noFill/>
        </p:spPr>
        <p:txBody>
          <a:bodyPr wrap="square">
            <a:spAutoFit/>
          </a:bodyPr>
          <a:lstStyle/>
          <a:p>
            <a:pPr algn="l"/>
            <a:r>
              <a:rPr lang="en-US" b="0" i="0" dirty="0">
                <a:solidFill>
                  <a:srgbClr val="333333"/>
                </a:solidFill>
                <a:effectLst/>
                <a:latin typeface="OpenSans"/>
              </a:rPr>
              <a:t>You see, multiple business blockchains each with its own channel, with its </a:t>
            </a:r>
          </a:p>
          <a:p>
            <a:pPr algn="l"/>
            <a:r>
              <a:rPr lang="en-US" b="0" i="0" dirty="0">
                <a:solidFill>
                  <a:srgbClr val="333333"/>
                </a:solidFill>
                <a:effectLst/>
                <a:latin typeface="OpenSans"/>
              </a:rPr>
              <a:t>validating nodes, membership services for identity and membership management.</a:t>
            </a:r>
          </a:p>
          <a:p>
            <a:pPr algn="l"/>
            <a:endParaRPr lang="en-US" dirty="0">
              <a:solidFill>
                <a:srgbClr val="333333"/>
              </a:solidFill>
              <a:latin typeface="OpenSans"/>
            </a:endParaRPr>
          </a:p>
          <a:p>
            <a:pPr algn="l"/>
            <a:r>
              <a:rPr lang="en-US" b="0" i="0" dirty="0">
                <a:solidFill>
                  <a:srgbClr val="333333"/>
                </a:solidFill>
                <a:effectLst/>
                <a:latin typeface="OpenSans"/>
              </a:rPr>
              <a:t>Interactions between different independent business networks are enabled by </a:t>
            </a:r>
          </a:p>
          <a:p>
            <a:pPr algn="l"/>
            <a:r>
              <a:rPr lang="en-US" b="0" i="0" dirty="0">
                <a:solidFill>
                  <a:srgbClr val="333333"/>
                </a:solidFill>
                <a:effectLst/>
                <a:latin typeface="OpenSans"/>
              </a:rPr>
              <a:t>confidential smart contracts.</a:t>
            </a:r>
          </a:p>
          <a:p>
            <a:pPr algn="l"/>
            <a:endParaRPr lang="en-US" b="0" i="0" dirty="0">
              <a:solidFill>
                <a:srgbClr val="333333"/>
              </a:solidFill>
              <a:effectLst/>
              <a:latin typeface="OpenSans"/>
            </a:endParaRPr>
          </a:p>
          <a:p>
            <a:pPr algn="l"/>
            <a:r>
              <a:rPr lang="en-US" b="0" i="0" dirty="0">
                <a:solidFill>
                  <a:srgbClr val="333333"/>
                </a:solidFill>
                <a:effectLst/>
                <a:latin typeface="OpenSans"/>
              </a:rPr>
              <a:t>Transaction could be inside a single network or cross network. </a:t>
            </a:r>
          </a:p>
          <a:p>
            <a:pPr algn="l"/>
            <a:r>
              <a:rPr lang="en-US" b="0" i="0" dirty="0">
                <a:solidFill>
                  <a:srgbClr val="333333"/>
                </a:solidFill>
                <a:effectLst/>
                <a:latin typeface="OpenSans"/>
              </a:rPr>
              <a:t>We'll now examine the various components in detail.</a:t>
            </a:r>
          </a:p>
        </p:txBody>
      </p:sp>
      <p:pic>
        <p:nvPicPr>
          <p:cNvPr id="6" name="Content Placeholder 5">
            <a:extLst>
              <a:ext uri="{FF2B5EF4-FFF2-40B4-BE49-F238E27FC236}">
                <a16:creationId xmlns:a16="http://schemas.microsoft.com/office/drawing/2014/main" id="{00DBD65C-AECA-1894-1C77-9FAAB9B50870}"/>
              </a:ext>
            </a:extLst>
          </p:cNvPr>
          <p:cNvPicPr>
            <a:picLocks noGrp="1" noChangeAspect="1"/>
          </p:cNvPicPr>
          <p:nvPr>
            <p:ph idx="1"/>
          </p:nvPr>
        </p:nvPicPr>
        <p:blipFill>
          <a:blip r:embed="rId2"/>
          <a:stretch>
            <a:fillRect/>
          </a:stretch>
        </p:blipFill>
        <p:spPr>
          <a:xfrm>
            <a:off x="5134371" y="2505670"/>
            <a:ext cx="5756062" cy="3032702"/>
          </a:xfrm>
        </p:spPr>
      </p:pic>
    </p:spTree>
    <p:extLst>
      <p:ext uri="{BB962C8B-B14F-4D97-AF65-F5344CB8AC3E}">
        <p14:creationId xmlns:p14="http://schemas.microsoft.com/office/powerpoint/2010/main" val="703464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73DAE-AAAF-BA82-9FA0-9F2E778B0C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B9587-FA28-4EBB-FFB7-91243AAAB925}"/>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E099FD80-6949-934E-093F-8A92537FD510}"/>
              </a:ext>
            </a:extLst>
          </p:cNvPr>
          <p:cNvSpPr txBox="1"/>
          <p:nvPr/>
        </p:nvSpPr>
        <p:spPr>
          <a:xfrm>
            <a:off x="560485" y="2505670"/>
            <a:ext cx="5475479" cy="3970318"/>
          </a:xfrm>
          <a:prstGeom prst="rect">
            <a:avLst/>
          </a:prstGeom>
          <a:noFill/>
        </p:spPr>
        <p:txBody>
          <a:bodyPr wrap="square">
            <a:spAutoFit/>
          </a:bodyPr>
          <a:lstStyle/>
          <a:p>
            <a:pPr algn="l"/>
            <a:r>
              <a:rPr lang="en-US" b="1" i="0" dirty="0">
                <a:solidFill>
                  <a:srgbClr val="1F1F1F"/>
                </a:solidFill>
                <a:effectLst/>
                <a:latin typeface="Source Sans Pro" panose="020B0503030403020204" pitchFamily="34" charset="0"/>
              </a:rPr>
              <a:t>There are three types of peer nodes.</a:t>
            </a:r>
          </a:p>
          <a:p>
            <a:pPr marL="285750" indent="-285750" algn="l">
              <a:buFont typeface="Arial" panose="020B0604020202020204" pitchFamily="34" charset="0"/>
              <a:buChar char="•"/>
            </a:pPr>
            <a:r>
              <a:rPr lang="en-US" b="0" i="0" dirty="0">
                <a:solidFill>
                  <a:srgbClr val="333333"/>
                </a:solidFill>
                <a:effectLst/>
                <a:latin typeface="OpenSans"/>
              </a:rPr>
              <a:t>Endorsing peers, receive and validate transactions, </a:t>
            </a:r>
          </a:p>
          <a:p>
            <a:pPr algn="l"/>
            <a:r>
              <a:rPr lang="en-US" b="0" i="0" dirty="0">
                <a:solidFill>
                  <a:srgbClr val="333333"/>
                </a:solidFill>
                <a:effectLst/>
                <a:latin typeface="OpenSans"/>
              </a:rPr>
              <a:t>sign them, and return them to the creating application.</a:t>
            </a:r>
          </a:p>
          <a:p>
            <a:pPr algn="l"/>
            <a:endParaRPr lang="en-US" b="0" i="0" dirty="0">
              <a:solidFill>
                <a:srgbClr val="333333"/>
              </a:solidFill>
              <a:effectLst/>
              <a:latin typeface="OpenSans"/>
            </a:endParaRPr>
          </a:p>
          <a:p>
            <a:pPr marL="285750" indent="-285750" algn="l">
              <a:buFont typeface="Arial" panose="020B0604020202020204" pitchFamily="34" charset="0"/>
              <a:buChar char="•"/>
            </a:pPr>
            <a:r>
              <a:rPr lang="en-US" b="0" i="0" dirty="0">
                <a:solidFill>
                  <a:srgbClr val="333333"/>
                </a:solidFill>
                <a:effectLst/>
                <a:latin typeface="OpenSans"/>
              </a:rPr>
              <a:t>Ordering peers collects signed transaction, </a:t>
            </a:r>
          </a:p>
          <a:p>
            <a:pPr algn="l"/>
            <a:r>
              <a:rPr lang="en-US" b="0" i="0" dirty="0">
                <a:solidFill>
                  <a:srgbClr val="333333"/>
                </a:solidFill>
                <a:effectLst/>
                <a:latin typeface="OpenSans"/>
              </a:rPr>
              <a:t>ordered them into blocks and send them to committing peers. </a:t>
            </a:r>
            <a:r>
              <a:rPr lang="en-US" b="0" i="0" dirty="0">
                <a:solidFill>
                  <a:srgbClr val="1F1F1F"/>
                </a:solidFill>
                <a:effectLst/>
                <a:latin typeface="Source Sans Pro" panose="020B0503030403020204" pitchFamily="34" charset="0"/>
              </a:rPr>
              <a:t>This is also known as the ordering service.</a:t>
            </a:r>
          </a:p>
          <a:p>
            <a:pPr algn="l"/>
            <a:endParaRPr lang="en-US" b="0"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n-US" b="0" i="0" dirty="0">
                <a:solidFill>
                  <a:srgbClr val="333333"/>
                </a:solidFill>
                <a:effectLst/>
                <a:latin typeface="OpenSans"/>
              </a:rPr>
              <a:t>Committing peers receive the blocks created by the ordering service. Validate condition such as double spending and signature and then commit them to the ledger.</a:t>
            </a:r>
          </a:p>
          <a:p>
            <a:pPr algn="l"/>
            <a:endParaRPr lang="en-US" b="0" i="0" dirty="0">
              <a:solidFill>
                <a:srgbClr val="333333"/>
              </a:solidFill>
              <a:effectLst/>
              <a:latin typeface="OpenSans"/>
            </a:endParaRPr>
          </a:p>
          <a:p>
            <a:pPr algn="l"/>
            <a:endParaRPr lang="en-US"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F40DC006-621E-0F76-493A-DFEF17C91651}"/>
              </a:ext>
            </a:extLst>
          </p:cNvPr>
          <p:cNvPicPr>
            <a:picLocks noGrp="1" noChangeAspect="1"/>
          </p:cNvPicPr>
          <p:nvPr>
            <p:ph idx="1"/>
          </p:nvPr>
        </p:nvPicPr>
        <p:blipFill>
          <a:blip r:embed="rId2"/>
          <a:stretch>
            <a:fillRect/>
          </a:stretch>
        </p:blipFill>
        <p:spPr>
          <a:xfrm>
            <a:off x="6678869" y="2860098"/>
            <a:ext cx="4833202" cy="2316884"/>
          </a:xfrm>
        </p:spPr>
      </p:pic>
    </p:spTree>
    <p:extLst>
      <p:ext uri="{BB962C8B-B14F-4D97-AF65-F5344CB8AC3E}">
        <p14:creationId xmlns:p14="http://schemas.microsoft.com/office/powerpoint/2010/main" val="3139717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55F1-4E2A-9230-0788-5E1EA708AA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93484-485A-FD90-BEB6-AEFC79BFE6CA}"/>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47BF562B-4EAC-4DB1-682F-CD29901E0A0D}"/>
              </a:ext>
            </a:extLst>
          </p:cNvPr>
          <p:cNvSpPr txBox="1"/>
          <p:nvPr/>
        </p:nvSpPr>
        <p:spPr>
          <a:xfrm>
            <a:off x="560485" y="2505670"/>
            <a:ext cx="5475479" cy="2308324"/>
          </a:xfrm>
          <a:prstGeom prst="rect">
            <a:avLst/>
          </a:prstGeom>
          <a:noFill/>
        </p:spPr>
        <p:txBody>
          <a:bodyPr wrap="square">
            <a:spAutoFit/>
          </a:bodyPr>
          <a:lstStyle/>
          <a:p>
            <a:pPr algn="l"/>
            <a:r>
              <a:rPr lang="en-US" b="0" i="0" dirty="0">
                <a:solidFill>
                  <a:srgbClr val="333333"/>
                </a:solidFill>
                <a:effectLst/>
                <a:latin typeface="OpenSans"/>
              </a:rPr>
              <a:t>Assets represent the tangible items of value that are transacted in  the blockchain, for example, food supply and financial assets.</a:t>
            </a:r>
          </a:p>
          <a:p>
            <a:pPr algn="l"/>
            <a:endParaRPr lang="en-US" b="0" i="0" dirty="0">
              <a:solidFill>
                <a:srgbClr val="333333"/>
              </a:solidFill>
              <a:effectLst/>
              <a:latin typeface="OpenSans"/>
            </a:endParaRPr>
          </a:p>
          <a:p>
            <a:pPr algn="l"/>
            <a:br>
              <a:rPr lang="en-US" dirty="0"/>
            </a:br>
            <a:r>
              <a:rPr lang="en-US" b="0" i="0" dirty="0">
                <a:solidFill>
                  <a:srgbClr val="1F1F1F"/>
                </a:solidFill>
                <a:effectLst/>
                <a:latin typeface="Source Sans Pro" panose="020B0503030403020204" pitchFamily="34" charset="0"/>
              </a:rPr>
              <a:t>Assets are represented in the program as key value pairs in JSON on binary format.</a:t>
            </a:r>
            <a:endParaRPr lang="en-US" dirty="0">
              <a:solidFill>
                <a:srgbClr val="333333"/>
              </a:solidFill>
              <a:latin typeface="OpenSans"/>
            </a:endParaRPr>
          </a:p>
          <a:p>
            <a:pPr algn="l"/>
            <a:endParaRPr lang="en-US" b="0" i="0" dirty="0">
              <a:solidFill>
                <a:srgbClr val="333333"/>
              </a:solidFill>
              <a:effectLst/>
              <a:latin typeface="OpenSans"/>
            </a:endParaRPr>
          </a:p>
        </p:txBody>
      </p:sp>
      <p:pic>
        <p:nvPicPr>
          <p:cNvPr id="10" name="Content Placeholder 9">
            <a:extLst>
              <a:ext uri="{FF2B5EF4-FFF2-40B4-BE49-F238E27FC236}">
                <a16:creationId xmlns:a16="http://schemas.microsoft.com/office/drawing/2014/main" id="{EBE7BEC5-C928-3EE2-5C45-FF1D489C689E}"/>
              </a:ext>
            </a:extLst>
          </p:cNvPr>
          <p:cNvPicPr>
            <a:picLocks noGrp="1" noChangeAspect="1"/>
          </p:cNvPicPr>
          <p:nvPr>
            <p:ph idx="1"/>
          </p:nvPr>
        </p:nvPicPr>
        <p:blipFill>
          <a:blip r:embed="rId2"/>
          <a:stretch>
            <a:fillRect/>
          </a:stretch>
        </p:blipFill>
        <p:spPr>
          <a:xfrm>
            <a:off x="6351729" y="2804680"/>
            <a:ext cx="5335217" cy="2455429"/>
          </a:xfrm>
        </p:spPr>
      </p:pic>
    </p:spTree>
    <p:extLst>
      <p:ext uri="{BB962C8B-B14F-4D97-AF65-F5344CB8AC3E}">
        <p14:creationId xmlns:p14="http://schemas.microsoft.com/office/powerpoint/2010/main" val="2523366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0BB07-D823-96E0-1968-7CB28F4090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C7CB9-C13D-ED34-4E3A-D77EEB256D81}"/>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B5959085-C437-68D4-7053-A12F5B6802CC}"/>
              </a:ext>
            </a:extLst>
          </p:cNvPr>
          <p:cNvSpPr txBox="1"/>
          <p:nvPr/>
        </p:nvSpPr>
        <p:spPr>
          <a:xfrm>
            <a:off x="560485" y="2505670"/>
            <a:ext cx="5475479" cy="2031325"/>
          </a:xfrm>
          <a:prstGeom prst="rect">
            <a:avLst/>
          </a:prstGeom>
          <a:noFill/>
        </p:spPr>
        <p:txBody>
          <a:bodyPr wrap="square">
            <a:spAutoFit/>
          </a:bodyPr>
          <a:lstStyle/>
          <a:p>
            <a:pPr algn="l"/>
            <a:r>
              <a:rPr lang="en-US" b="0" i="0" dirty="0" err="1">
                <a:solidFill>
                  <a:srgbClr val="333333"/>
                </a:solidFill>
                <a:effectLst/>
                <a:latin typeface="OpenSans"/>
              </a:rPr>
              <a:t>Chaincode</a:t>
            </a:r>
            <a:r>
              <a:rPr lang="en-US" b="0" i="0" dirty="0">
                <a:solidFill>
                  <a:srgbClr val="333333"/>
                </a:solidFill>
                <a:effectLst/>
                <a:latin typeface="OpenSans"/>
              </a:rPr>
              <a:t> is a smart contract that defines a set of assets and provides the functions for operating on the assets and changing the states.</a:t>
            </a:r>
          </a:p>
          <a:p>
            <a:pPr algn="l"/>
            <a:endParaRPr lang="en-US" b="0" i="0" dirty="0">
              <a:solidFill>
                <a:srgbClr val="333333"/>
              </a:solidFill>
              <a:effectLst/>
              <a:latin typeface="OpenSans"/>
            </a:endParaRPr>
          </a:p>
          <a:p>
            <a:pPr algn="l"/>
            <a:br>
              <a:rPr lang="en-US" dirty="0"/>
            </a:br>
            <a:r>
              <a:rPr lang="en-US" b="0" i="0" dirty="0">
                <a:solidFill>
                  <a:srgbClr val="1F1F1F"/>
                </a:solidFill>
                <a:effectLst/>
                <a:latin typeface="Source Sans Pro" panose="020B0503030403020204" pitchFamily="34" charset="0"/>
              </a:rPr>
              <a:t>It also implements application-specific rules and policies.</a:t>
            </a:r>
            <a:endParaRPr lang="en-US"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BF3CE02B-2F40-DE0E-0A5D-85E569676ACF}"/>
              </a:ext>
            </a:extLst>
          </p:cNvPr>
          <p:cNvPicPr>
            <a:picLocks noGrp="1" noChangeAspect="1"/>
          </p:cNvPicPr>
          <p:nvPr>
            <p:ph idx="1"/>
          </p:nvPr>
        </p:nvPicPr>
        <p:blipFill>
          <a:blip r:embed="rId2"/>
          <a:stretch>
            <a:fillRect/>
          </a:stretch>
        </p:blipFill>
        <p:spPr>
          <a:xfrm>
            <a:off x="6369357" y="2342862"/>
            <a:ext cx="5098765" cy="3180484"/>
          </a:xfrm>
        </p:spPr>
      </p:pic>
    </p:spTree>
    <p:extLst>
      <p:ext uri="{BB962C8B-B14F-4D97-AF65-F5344CB8AC3E}">
        <p14:creationId xmlns:p14="http://schemas.microsoft.com/office/powerpoint/2010/main" val="3233410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1F1EF-1DF3-7488-B57B-BFC6C8714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52C0D-ECB0-45A8-1224-7312D26BD171}"/>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ED2FF7E2-47A6-7D29-BCE5-0D2CF725F06A}"/>
              </a:ext>
            </a:extLst>
          </p:cNvPr>
          <p:cNvSpPr txBox="1"/>
          <p:nvPr/>
        </p:nvSpPr>
        <p:spPr>
          <a:xfrm>
            <a:off x="513976" y="2102639"/>
            <a:ext cx="5475479" cy="4247317"/>
          </a:xfrm>
          <a:prstGeom prst="rect">
            <a:avLst/>
          </a:prstGeom>
          <a:noFill/>
        </p:spPr>
        <p:txBody>
          <a:bodyPr wrap="square">
            <a:spAutoFit/>
          </a:bodyPr>
          <a:lstStyle/>
          <a:p>
            <a:pPr algn="l"/>
            <a:r>
              <a:rPr lang="en-US" b="0" i="0" dirty="0">
                <a:solidFill>
                  <a:srgbClr val="333333"/>
                </a:solidFill>
                <a:effectLst/>
                <a:latin typeface="OpenSans"/>
              </a:rPr>
              <a:t>The ledger is similar to other blockchain ledgers </a:t>
            </a:r>
          </a:p>
          <a:p>
            <a:pPr algn="l"/>
            <a:r>
              <a:rPr lang="en-US" b="0" i="0" dirty="0">
                <a:solidFill>
                  <a:srgbClr val="333333"/>
                </a:solidFill>
                <a:effectLst/>
                <a:latin typeface="OpenSans"/>
              </a:rPr>
              <a:t>it is a tamper proof record of state transactions in the fabric.</a:t>
            </a:r>
          </a:p>
          <a:p>
            <a:pPr algn="l"/>
            <a:r>
              <a:rPr lang="en-US" b="0" i="0" dirty="0">
                <a:solidFill>
                  <a:srgbClr val="333333"/>
                </a:solidFill>
                <a:effectLst/>
                <a:latin typeface="OpenSans"/>
              </a:rPr>
              <a:t>State changes are effected by the in vocations of chain code functions by the transactions initiated by participants on the fabric.</a:t>
            </a:r>
          </a:p>
          <a:p>
            <a:pPr algn="l"/>
            <a:r>
              <a:rPr lang="en-US" b="0" i="0" dirty="0">
                <a:solidFill>
                  <a:srgbClr val="333333"/>
                </a:solidFill>
                <a:effectLst/>
                <a:latin typeface="OpenSans"/>
              </a:rPr>
              <a:t>Transactions assigned and all the access control rules </a:t>
            </a:r>
          </a:p>
          <a:p>
            <a:pPr algn="l"/>
            <a:r>
              <a:rPr lang="en-US" b="0" i="0" dirty="0">
                <a:solidFill>
                  <a:srgbClr val="333333"/>
                </a:solidFill>
                <a:effectLst/>
                <a:latin typeface="OpenSans"/>
              </a:rPr>
              <a:t>set by the permission services are enforced for </a:t>
            </a:r>
          </a:p>
          <a:p>
            <a:pPr algn="l"/>
            <a:r>
              <a:rPr lang="en-US" b="0" i="0" dirty="0">
                <a:solidFill>
                  <a:srgbClr val="333333"/>
                </a:solidFill>
                <a:effectLst/>
                <a:latin typeface="OpenSans"/>
              </a:rPr>
              <a:t>a transaction to be executed and included in a block for recording.</a:t>
            </a:r>
          </a:p>
          <a:p>
            <a:pPr algn="l"/>
            <a:r>
              <a:rPr lang="en-US" b="0" i="0" dirty="0">
                <a:solidFill>
                  <a:srgbClr val="333333"/>
                </a:solidFill>
                <a:effectLst/>
                <a:latin typeface="OpenSans"/>
              </a:rPr>
              <a:t>Each transaction results in a set of asset pairs that are recorded on the ledger as creates updates and deletes.</a:t>
            </a:r>
          </a:p>
          <a:p>
            <a:pPr algn="l"/>
            <a:r>
              <a:rPr lang="en-US" b="0" i="0" dirty="0">
                <a:solidFill>
                  <a:srgbClr val="333333"/>
                </a:solidFill>
                <a:effectLst/>
                <a:latin typeface="OpenSans"/>
              </a:rPr>
              <a:t>Since a ledger is a key value store, it can be easily queried for  later analysis and auditing Another element of the Fabric model is channels.</a:t>
            </a:r>
          </a:p>
        </p:txBody>
      </p:sp>
      <p:pic>
        <p:nvPicPr>
          <p:cNvPr id="6" name="Content Placeholder 5">
            <a:extLst>
              <a:ext uri="{FF2B5EF4-FFF2-40B4-BE49-F238E27FC236}">
                <a16:creationId xmlns:a16="http://schemas.microsoft.com/office/drawing/2014/main" id="{35D41927-83B6-D693-3B2D-FD983209C5CC}"/>
              </a:ext>
            </a:extLst>
          </p:cNvPr>
          <p:cNvPicPr>
            <a:picLocks noGrp="1" noChangeAspect="1"/>
          </p:cNvPicPr>
          <p:nvPr>
            <p:ph idx="1"/>
          </p:nvPr>
        </p:nvPicPr>
        <p:blipFill>
          <a:blip r:embed="rId2"/>
          <a:stretch>
            <a:fillRect/>
          </a:stretch>
        </p:blipFill>
        <p:spPr>
          <a:xfrm>
            <a:off x="6376758" y="2402402"/>
            <a:ext cx="5521988" cy="2303525"/>
          </a:xfrm>
        </p:spPr>
      </p:pic>
    </p:spTree>
    <p:extLst>
      <p:ext uri="{BB962C8B-B14F-4D97-AF65-F5344CB8AC3E}">
        <p14:creationId xmlns:p14="http://schemas.microsoft.com/office/powerpoint/2010/main" val="261733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BE17E-C8AF-4A7D-EDD2-E25D24E77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FA520-318E-9E88-7480-ABFCF5B6045A}"/>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DD4CC423-269D-B1C2-D7BA-558BA1F3179C}"/>
              </a:ext>
            </a:extLst>
          </p:cNvPr>
          <p:cNvSpPr txBox="1"/>
          <p:nvPr/>
        </p:nvSpPr>
        <p:spPr>
          <a:xfrm>
            <a:off x="513976" y="2102639"/>
            <a:ext cx="5696143" cy="4801314"/>
          </a:xfrm>
          <a:prstGeom prst="rect">
            <a:avLst/>
          </a:prstGeom>
          <a:noFill/>
        </p:spPr>
        <p:txBody>
          <a:bodyPr wrap="square">
            <a:spAutoFit/>
          </a:bodyPr>
          <a:lstStyle/>
          <a:p>
            <a:pPr algn="l"/>
            <a:r>
              <a:rPr lang="en-US" b="0" i="0" dirty="0">
                <a:solidFill>
                  <a:srgbClr val="333333"/>
                </a:solidFill>
                <a:effectLst/>
                <a:latin typeface="OpenSans"/>
              </a:rPr>
              <a:t>Fabric enforces privacy and confidentiality through the channel concept.</a:t>
            </a:r>
          </a:p>
          <a:p>
            <a:pPr algn="l"/>
            <a:r>
              <a:rPr lang="en-US" b="0" i="0" dirty="0">
                <a:solidFill>
                  <a:srgbClr val="333333"/>
                </a:solidFill>
                <a:effectLst/>
                <a:latin typeface="OpenSans"/>
              </a:rPr>
              <a:t>Channel defines a single permissioned network of entities with one single ledger for all its transactions and state changes.</a:t>
            </a:r>
          </a:p>
          <a:p>
            <a:pPr algn="l"/>
            <a:r>
              <a:rPr lang="en-US" b="0" i="0" dirty="0">
                <a:solidFill>
                  <a:srgbClr val="1F1F1F"/>
                </a:solidFill>
                <a:effectLst/>
                <a:latin typeface="Source Sans Pro" panose="020B0503030403020204" pitchFamily="34" charset="0"/>
              </a:rPr>
              <a:t>Channel provides segregated fabric for a group of entities to transact privately. </a:t>
            </a:r>
            <a:r>
              <a:rPr lang="en-US" b="0" i="0" dirty="0">
                <a:solidFill>
                  <a:srgbClr val="333333"/>
                </a:solidFill>
                <a:effectLst/>
                <a:latin typeface="OpenSans"/>
              </a:rPr>
              <a:t>Even within the channel, the data and transaction confidentiality can be achieved by out for skating and by using cryptographic methods.</a:t>
            </a:r>
          </a:p>
          <a:p>
            <a:pPr algn="l"/>
            <a:r>
              <a:rPr lang="en-US" b="0" i="0" dirty="0">
                <a:solidFill>
                  <a:srgbClr val="333333"/>
                </a:solidFill>
                <a:effectLst/>
                <a:latin typeface="OpenSans"/>
              </a:rPr>
              <a:t>Channels also provide the ability to support multi-lateral </a:t>
            </a:r>
          </a:p>
          <a:p>
            <a:pPr algn="l"/>
            <a:r>
              <a:rPr lang="en-US" b="0" i="0" dirty="0">
                <a:solidFill>
                  <a:srgbClr val="333333"/>
                </a:solidFill>
                <a:effectLst/>
                <a:latin typeface="OpenSans"/>
              </a:rPr>
              <a:t>transactions among competing businesses and </a:t>
            </a:r>
          </a:p>
          <a:p>
            <a:pPr algn="l"/>
            <a:r>
              <a:rPr lang="en-US" b="0" i="0" dirty="0">
                <a:solidFill>
                  <a:srgbClr val="333333"/>
                </a:solidFill>
                <a:effectLst/>
                <a:latin typeface="OpenSans"/>
              </a:rPr>
              <a:t>regulated industries through cross-chain </a:t>
            </a:r>
            <a:r>
              <a:rPr lang="en-US" b="0" i="0" dirty="0" err="1">
                <a:solidFill>
                  <a:srgbClr val="333333"/>
                </a:solidFill>
                <a:effectLst/>
                <a:latin typeface="OpenSans"/>
              </a:rPr>
              <a:t>chaincode</a:t>
            </a:r>
            <a:r>
              <a:rPr lang="en-US" b="0" i="0" dirty="0">
                <a:solidFill>
                  <a:srgbClr val="333333"/>
                </a:solidFill>
                <a:effectLst/>
                <a:latin typeface="OpenSans"/>
              </a:rPr>
              <a:t>. </a:t>
            </a:r>
          </a:p>
          <a:p>
            <a:pPr algn="l"/>
            <a:r>
              <a:rPr lang="en-US" b="0" i="0" dirty="0">
                <a:solidFill>
                  <a:srgbClr val="333333"/>
                </a:solidFill>
                <a:effectLst/>
                <a:latin typeface="OpenSans"/>
              </a:rPr>
              <a:t>In this case, each private business consortium operates on its own private network with cross-chain transaction controlled by policies implemented in the chain code.</a:t>
            </a:r>
            <a:endParaRPr lang="en-US" dirty="0">
              <a:solidFill>
                <a:srgbClr val="333333"/>
              </a:solidFill>
              <a:latin typeface="OpenSans"/>
            </a:endParaRPr>
          </a:p>
          <a:p>
            <a:pPr algn="l"/>
            <a:endParaRPr lang="en-US"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865C7DB3-9A5F-FA56-803D-EAB5D1A731DF}"/>
              </a:ext>
            </a:extLst>
          </p:cNvPr>
          <p:cNvPicPr>
            <a:picLocks noGrp="1" noChangeAspect="1"/>
          </p:cNvPicPr>
          <p:nvPr>
            <p:ph idx="1"/>
          </p:nvPr>
        </p:nvPicPr>
        <p:blipFill>
          <a:blip r:embed="rId2"/>
          <a:stretch>
            <a:fillRect/>
          </a:stretch>
        </p:blipFill>
        <p:spPr>
          <a:xfrm>
            <a:off x="6611030" y="2698462"/>
            <a:ext cx="5167733" cy="2644775"/>
          </a:xfrm>
        </p:spPr>
      </p:pic>
    </p:spTree>
    <p:extLst>
      <p:ext uri="{BB962C8B-B14F-4D97-AF65-F5344CB8AC3E}">
        <p14:creationId xmlns:p14="http://schemas.microsoft.com/office/powerpoint/2010/main" val="1696888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4C6FF-185B-9355-ED82-41DFA78ED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CA875-491F-75CD-AF56-1B40FFD1A819}"/>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64104E69-9AF1-3B7A-FA6A-9367E3475340}"/>
              </a:ext>
            </a:extLst>
          </p:cNvPr>
          <p:cNvSpPr txBox="1"/>
          <p:nvPr/>
        </p:nvSpPr>
        <p:spPr>
          <a:xfrm>
            <a:off x="513976" y="2102639"/>
            <a:ext cx="5696143" cy="1477328"/>
          </a:xfrm>
          <a:prstGeom prst="rect">
            <a:avLst/>
          </a:prstGeom>
          <a:noFill/>
        </p:spPr>
        <p:txBody>
          <a:bodyPr wrap="square">
            <a:spAutoFit/>
          </a:bodyPr>
          <a:lstStyle/>
          <a:p>
            <a:pPr algn="l"/>
            <a:r>
              <a:rPr lang="en-US" b="0" i="0" dirty="0">
                <a:solidFill>
                  <a:srgbClr val="333333"/>
                </a:solidFill>
                <a:effectLst/>
                <a:latin typeface="OpenSans"/>
              </a:rPr>
              <a:t>Entities wanting to participate in a Fabric network, </a:t>
            </a:r>
          </a:p>
          <a:p>
            <a:pPr algn="l"/>
            <a:r>
              <a:rPr lang="en-US" b="0" i="0" dirty="0">
                <a:solidFill>
                  <a:srgbClr val="333333"/>
                </a:solidFill>
                <a:effectLst/>
                <a:latin typeface="OpenSans"/>
              </a:rPr>
              <a:t>enroll through a trusted Membership Service Provider or MSP. </a:t>
            </a:r>
          </a:p>
          <a:p>
            <a:pPr algn="l"/>
            <a:r>
              <a:rPr lang="en-US" b="0" i="0" dirty="0">
                <a:solidFill>
                  <a:srgbClr val="333333"/>
                </a:solidFill>
                <a:effectLst/>
                <a:latin typeface="OpenSans"/>
              </a:rPr>
              <a:t>An organization manages its membership, </a:t>
            </a:r>
          </a:p>
          <a:p>
            <a:pPr algn="l"/>
            <a:r>
              <a:rPr lang="en-US" b="0" i="0" dirty="0">
                <a:solidFill>
                  <a:srgbClr val="333333"/>
                </a:solidFill>
                <a:effectLst/>
                <a:latin typeface="OpenSans"/>
              </a:rPr>
              <a:t>and the roles of the participating entities through an MSP.</a:t>
            </a:r>
          </a:p>
        </p:txBody>
      </p:sp>
      <p:pic>
        <p:nvPicPr>
          <p:cNvPr id="6" name="Content Placeholder 5">
            <a:extLst>
              <a:ext uri="{FF2B5EF4-FFF2-40B4-BE49-F238E27FC236}">
                <a16:creationId xmlns:a16="http://schemas.microsoft.com/office/drawing/2014/main" id="{EA8F5D21-ADE9-A700-62A9-9D5DDB26E1BD}"/>
              </a:ext>
            </a:extLst>
          </p:cNvPr>
          <p:cNvPicPr>
            <a:picLocks noGrp="1" noChangeAspect="1"/>
          </p:cNvPicPr>
          <p:nvPr>
            <p:ph idx="1"/>
          </p:nvPr>
        </p:nvPicPr>
        <p:blipFill>
          <a:blip r:embed="rId2"/>
          <a:stretch>
            <a:fillRect/>
          </a:stretch>
        </p:blipFill>
        <p:spPr>
          <a:xfrm>
            <a:off x="6909103" y="2730789"/>
            <a:ext cx="4900991" cy="2473902"/>
          </a:xfrm>
        </p:spPr>
      </p:pic>
    </p:spTree>
    <p:extLst>
      <p:ext uri="{BB962C8B-B14F-4D97-AF65-F5344CB8AC3E}">
        <p14:creationId xmlns:p14="http://schemas.microsoft.com/office/powerpoint/2010/main" val="4030747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FDC49-2103-0A7C-FAE8-DA6929F261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178665-2AD7-FC23-9897-3D963BB5DBC8}"/>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88C9047C-EB04-F990-8764-D9BBC9399313}"/>
              </a:ext>
            </a:extLst>
          </p:cNvPr>
          <p:cNvSpPr txBox="1"/>
          <p:nvPr/>
        </p:nvSpPr>
        <p:spPr>
          <a:xfrm>
            <a:off x="513976" y="2102639"/>
            <a:ext cx="5696143" cy="2862322"/>
          </a:xfrm>
          <a:prstGeom prst="rect">
            <a:avLst/>
          </a:prstGeom>
          <a:noFill/>
        </p:spPr>
        <p:txBody>
          <a:bodyPr wrap="square">
            <a:spAutoFit/>
          </a:bodyPr>
          <a:lstStyle/>
          <a:p>
            <a:pPr algn="l"/>
            <a:r>
              <a:rPr lang="en-US" b="0" i="0" dirty="0">
                <a:solidFill>
                  <a:srgbClr val="333333"/>
                </a:solidFill>
                <a:effectLst/>
                <a:latin typeface="OpenSans"/>
              </a:rPr>
              <a:t>Participating entities should have verifiable identity. </a:t>
            </a:r>
          </a:p>
          <a:p>
            <a:pPr algn="l"/>
            <a:r>
              <a:rPr lang="en-US" b="0" i="0" dirty="0">
                <a:solidFill>
                  <a:srgbClr val="333333"/>
                </a:solidFill>
                <a:effectLst/>
                <a:latin typeface="OpenSans"/>
              </a:rPr>
              <a:t>For realizing trust, the default implementation of </a:t>
            </a:r>
          </a:p>
          <a:p>
            <a:pPr algn="l"/>
            <a:r>
              <a:rPr lang="en-US" b="0" i="0" dirty="0">
                <a:solidFill>
                  <a:srgbClr val="333333"/>
                </a:solidFill>
                <a:effectLst/>
                <a:latin typeface="OpenSans"/>
              </a:rPr>
              <a:t>MSP uses a X.509 certificate as a digital identity. </a:t>
            </a:r>
          </a:p>
          <a:p>
            <a:pPr algn="l"/>
            <a:r>
              <a:rPr lang="en-US" b="0" i="0" dirty="0">
                <a:solidFill>
                  <a:srgbClr val="333333"/>
                </a:solidFill>
                <a:effectLst/>
                <a:latin typeface="OpenSans"/>
              </a:rPr>
              <a:t>The peer nodes, client application, business entities, </a:t>
            </a:r>
          </a:p>
          <a:p>
            <a:pPr algn="l"/>
            <a:r>
              <a:rPr lang="en-US" b="0" i="0" dirty="0">
                <a:solidFill>
                  <a:srgbClr val="333333"/>
                </a:solidFill>
                <a:effectLst/>
                <a:latin typeface="OpenSans"/>
              </a:rPr>
              <a:t>and administrators need uniform identities in the Fabric. </a:t>
            </a:r>
          </a:p>
          <a:p>
            <a:pPr algn="l"/>
            <a:r>
              <a:rPr lang="en-US" b="0" i="0" dirty="0">
                <a:solidFill>
                  <a:srgbClr val="333333"/>
                </a:solidFill>
                <a:effectLst/>
                <a:latin typeface="OpenSans"/>
              </a:rPr>
              <a:t>Each are assigned an identity that is an X.509 certificate. </a:t>
            </a:r>
          </a:p>
          <a:p>
            <a:pPr algn="l"/>
            <a:r>
              <a:rPr lang="en-US" b="0" i="0" dirty="0">
                <a:solidFill>
                  <a:srgbClr val="333333"/>
                </a:solidFill>
                <a:effectLst/>
                <a:latin typeface="OpenSans"/>
              </a:rPr>
              <a:t>These identities determine the role of the entities, </a:t>
            </a:r>
          </a:p>
          <a:p>
            <a:pPr algn="l"/>
            <a:r>
              <a:rPr lang="en-US" b="0" i="0" dirty="0">
                <a:solidFill>
                  <a:srgbClr val="333333"/>
                </a:solidFill>
                <a:effectLst/>
                <a:latin typeface="OpenSans"/>
              </a:rPr>
              <a:t>and the permissions they have for accessing the resources in the blockchain network.</a:t>
            </a:r>
          </a:p>
          <a:p>
            <a:pPr algn="l"/>
            <a:endParaRPr lang="en-US"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B46EEE21-011D-666A-31B9-4B0547FFD16D}"/>
              </a:ext>
            </a:extLst>
          </p:cNvPr>
          <p:cNvPicPr>
            <a:picLocks noGrp="1" noChangeAspect="1"/>
          </p:cNvPicPr>
          <p:nvPr>
            <p:ph idx="1"/>
          </p:nvPr>
        </p:nvPicPr>
        <p:blipFill>
          <a:blip r:embed="rId2"/>
          <a:stretch>
            <a:fillRect/>
          </a:stretch>
        </p:blipFill>
        <p:spPr>
          <a:xfrm>
            <a:off x="6618205" y="2510703"/>
            <a:ext cx="5059819" cy="2458460"/>
          </a:xfrm>
        </p:spPr>
      </p:pic>
    </p:spTree>
    <p:extLst>
      <p:ext uri="{BB962C8B-B14F-4D97-AF65-F5344CB8AC3E}">
        <p14:creationId xmlns:p14="http://schemas.microsoft.com/office/powerpoint/2010/main" val="405888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77A60-699A-F8FE-2608-70B088F756F1}"/>
              </a:ext>
            </a:extLst>
          </p:cNvPr>
          <p:cNvSpPr>
            <a:spLocks noGrp="1"/>
          </p:cNvSpPr>
          <p:nvPr>
            <p:ph type="title"/>
          </p:nvPr>
        </p:nvSpPr>
        <p:spPr/>
        <p:txBody>
          <a:bodyPr/>
          <a:lstStyle/>
          <a:p>
            <a:r>
              <a:rPr lang="en-US" dirty="0"/>
              <a:t>Course 4: Week1</a:t>
            </a:r>
          </a:p>
        </p:txBody>
      </p:sp>
      <p:pic>
        <p:nvPicPr>
          <p:cNvPr id="5" name="Content Placeholder 4">
            <a:extLst>
              <a:ext uri="{FF2B5EF4-FFF2-40B4-BE49-F238E27FC236}">
                <a16:creationId xmlns:a16="http://schemas.microsoft.com/office/drawing/2014/main" id="{C5FAAF2C-1FD4-7C5E-22AC-80A82D76C0E9}"/>
              </a:ext>
            </a:extLst>
          </p:cNvPr>
          <p:cNvPicPr>
            <a:picLocks noGrp="1" noChangeAspect="1"/>
          </p:cNvPicPr>
          <p:nvPr>
            <p:ph idx="1"/>
          </p:nvPr>
        </p:nvPicPr>
        <p:blipFill rotWithShape="1">
          <a:blip r:embed="rId2"/>
          <a:srcRect l="37881" t="24484" r="12867" b="28924"/>
          <a:stretch/>
        </p:blipFill>
        <p:spPr>
          <a:xfrm>
            <a:off x="4613563" y="2564075"/>
            <a:ext cx="6654800" cy="3541161"/>
          </a:xfrm>
        </p:spPr>
      </p:pic>
      <p:sp>
        <p:nvSpPr>
          <p:cNvPr id="7" name="TextBox 6">
            <a:extLst>
              <a:ext uri="{FF2B5EF4-FFF2-40B4-BE49-F238E27FC236}">
                <a16:creationId xmlns:a16="http://schemas.microsoft.com/office/drawing/2014/main" id="{C71B15A8-E2C1-EFC7-2234-40203E0A4711}"/>
              </a:ext>
            </a:extLst>
          </p:cNvPr>
          <p:cNvSpPr txBox="1"/>
          <p:nvPr/>
        </p:nvSpPr>
        <p:spPr>
          <a:xfrm>
            <a:off x="309134" y="2594642"/>
            <a:ext cx="4167526" cy="1200329"/>
          </a:xfrm>
          <a:prstGeom prst="rect">
            <a:avLst/>
          </a:prstGeom>
          <a:noFill/>
        </p:spPr>
        <p:txBody>
          <a:bodyPr wrap="square">
            <a:spAutoFit/>
          </a:bodyPr>
          <a:lstStyle/>
          <a:p>
            <a:pPr algn="l"/>
            <a:r>
              <a:rPr lang="en-US" b="0" i="0" dirty="0">
                <a:solidFill>
                  <a:srgbClr val="333333"/>
                </a:solidFill>
                <a:effectLst/>
                <a:latin typeface="OpenSans"/>
              </a:rPr>
              <a:t>The five frameworks are Fabric, </a:t>
            </a:r>
          </a:p>
          <a:p>
            <a:pPr algn="l"/>
            <a:r>
              <a:rPr lang="en-US" b="0" i="0" dirty="0">
                <a:solidFill>
                  <a:srgbClr val="333333"/>
                </a:solidFill>
                <a:effectLst/>
                <a:latin typeface="OpenSans"/>
              </a:rPr>
              <a:t>Sawtooth, Indy, Iroha, and Burrows, </a:t>
            </a:r>
          </a:p>
          <a:p>
            <a:pPr algn="l"/>
            <a:r>
              <a:rPr lang="en-US" b="0" i="0" dirty="0">
                <a:solidFill>
                  <a:srgbClr val="333333"/>
                </a:solidFill>
                <a:effectLst/>
                <a:latin typeface="OpenSans"/>
              </a:rPr>
              <a:t>all incubated by the Hyperledger framework.</a:t>
            </a:r>
          </a:p>
        </p:txBody>
      </p:sp>
      <p:sp>
        <p:nvSpPr>
          <p:cNvPr id="9" name="TextBox 8">
            <a:extLst>
              <a:ext uri="{FF2B5EF4-FFF2-40B4-BE49-F238E27FC236}">
                <a16:creationId xmlns:a16="http://schemas.microsoft.com/office/drawing/2014/main" id="{E325C9E8-1D59-CF2A-789A-F2646BCE899B}"/>
              </a:ext>
            </a:extLst>
          </p:cNvPr>
          <p:cNvSpPr txBox="1"/>
          <p:nvPr/>
        </p:nvSpPr>
        <p:spPr>
          <a:xfrm>
            <a:off x="309134" y="4103834"/>
            <a:ext cx="3799166" cy="1200329"/>
          </a:xfrm>
          <a:prstGeom prst="rect">
            <a:avLst/>
          </a:prstGeom>
          <a:noFill/>
        </p:spPr>
        <p:txBody>
          <a:bodyPr wrap="square">
            <a:spAutoFit/>
          </a:bodyPr>
          <a:lstStyle/>
          <a:p>
            <a:pPr algn="l"/>
            <a:r>
              <a:rPr lang="en-US" b="0" i="0" dirty="0">
                <a:solidFill>
                  <a:srgbClr val="333333"/>
                </a:solidFill>
                <a:effectLst/>
                <a:latin typeface="OpenSans"/>
              </a:rPr>
              <a:t>Tools are essential for rapid prototyping and testing, </a:t>
            </a:r>
          </a:p>
          <a:p>
            <a:pPr algn="l"/>
            <a:r>
              <a:rPr lang="en-US" b="0" i="0" dirty="0">
                <a:solidFill>
                  <a:srgbClr val="333333"/>
                </a:solidFill>
                <a:effectLst/>
                <a:latin typeface="OpenSans"/>
              </a:rPr>
              <a:t>and four tools are in incubation, Cello, Quilt, Composer, and Explorer.</a:t>
            </a:r>
          </a:p>
        </p:txBody>
      </p:sp>
    </p:spTree>
    <p:extLst>
      <p:ext uri="{BB962C8B-B14F-4D97-AF65-F5344CB8AC3E}">
        <p14:creationId xmlns:p14="http://schemas.microsoft.com/office/powerpoint/2010/main" val="2090358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EBA24-638D-D8BA-9186-1EC292801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D7294A-51A6-D531-F503-4BAF94CCD1B6}"/>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8C486095-6F46-1AAF-6739-BA17E4D219FB}"/>
              </a:ext>
            </a:extLst>
          </p:cNvPr>
          <p:cNvSpPr txBox="1"/>
          <p:nvPr/>
        </p:nvSpPr>
        <p:spPr>
          <a:xfrm>
            <a:off x="513976" y="2102639"/>
            <a:ext cx="5696143" cy="2308324"/>
          </a:xfrm>
          <a:prstGeom prst="rect">
            <a:avLst/>
          </a:prstGeom>
          <a:noFill/>
        </p:spPr>
        <p:txBody>
          <a:bodyPr wrap="square">
            <a:spAutoFit/>
          </a:bodyPr>
          <a:lstStyle/>
          <a:p>
            <a:pPr algn="l"/>
            <a:r>
              <a:rPr lang="en-US" b="0" i="0" dirty="0">
                <a:solidFill>
                  <a:srgbClr val="333333"/>
                </a:solidFill>
                <a:effectLst/>
                <a:latin typeface="OpenSans"/>
              </a:rPr>
              <a:t>This leads us to the next question: Who in MSP assigns them identities? </a:t>
            </a:r>
          </a:p>
          <a:p>
            <a:pPr algn="l"/>
            <a:r>
              <a:rPr lang="en-US" b="0" i="0" dirty="0">
                <a:solidFill>
                  <a:srgbClr val="333333"/>
                </a:solidFill>
                <a:effectLst/>
                <a:latin typeface="OpenSans"/>
              </a:rPr>
              <a:t>There is a root certificate authority and intermediate certificate authorities managed by the MSP. </a:t>
            </a:r>
          </a:p>
          <a:p>
            <a:pPr algn="l"/>
            <a:r>
              <a:rPr lang="en-US" b="0" i="0" dirty="0">
                <a:solidFill>
                  <a:srgbClr val="333333"/>
                </a:solidFill>
                <a:effectLst/>
                <a:latin typeface="OpenSans"/>
              </a:rPr>
              <a:t>Here you see two organization. ORG1 does not have any sub-organizations. ORG2 has two sub-organization, each with root certificate authority and intermediate certificate authorities providing identity certificates. </a:t>
            </a:r>
          </a:p>
        </p:txBody>
      </p:sp>
      <p:pic>
        <p:nvPicPr>
          <p:cNvPr id="6" name="Content Placeholder 5">
            <a:extLst>
              <a:ext uri="{FF2B5EF4-FFF2-40B4-BE49-F238E27FC236}">
                <a16:creationId xmlns:a16="http://schemas.microsoft.com/office/drawing/2014/main" id="{CF70E11F-E89F-5D8E-FB68-39DC375DB670}"/>
              </a:ext>
            </a:extLst>
          </p:cNvPr>
          <p:cNvPicPr>
            <a:picLocks noGrp="1" noChangeAspect="1"/>
          </p:cNvPicPr>
          <p:nvPr>
            <p:ph idx="1"/>
          </p:nvPr>
        </p:nvPicPr>
        <p:blipFill>
          <a:blip r:embed="rId2"/>
          <a:stretch>
            <a:fillRect/>
          </a:stretch>
        </p:blipFill>
        <p:spPr>
          <a:xfrm>
            <a:off x="6664337" y="2174467"/>
            <a:ext cx="5013687" cy="2718666"/>
          </a:xfrm>
        </p:spPr>
      </p:pic>
    </p:spTree>
    <p:extLst>
      <p:ext uri="{BB962C8B-B14F-4D97-AF65-F5344CB8AC3E}">
        <p14:creationId xmlns:p14="http://schemas.microsoft.com/office/powerpoint/2010/main" val="342952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D12A7-F495-042A-6232-C2B8D5A7A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F32250-A46E-ADCA-4236-E3FA15799013}"/>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5C60F2DB-1210-D0E2-B79A-46A01A62F33E}"/>
              </a:ext>
            </a:extLst>
          </p:cNvPr>
          <p:cNvSpPr txBox="1"/>
          <p:nvPr/>
        </p:nvSpPr>
        <p:spPr>
          <a:xfrm>
            <a:off x="513976" y="2102639"/>
            <a:ext cx="5696143" cy="3785652"/>
          </a:xfrm>
          <a:prstGeom prst="rect">
            <a:avLst/>
          </a:prstGeom>
          <a:noFill/>
        </p:spPr>
        <p:txBody>
          <a:bodyPr wrap="square">
            <a:spAutoFit/>
          </a:bodyPr>
          <a:lstStyle/>
          <a:p>
            <a:pPr algn="l"/>
            <a:r>
              <a:rPr lang="en-US" sz="1600" b="0" i="0" dirty="0">
                <a:solidFill>
                  <a:srgbClr val="333333"/>
                </a:solidFill>
                <a:effectLst/>
                <a:latin typeface="OpenSans"/>
              </a:rPr>
              <a:t>We are now moving into the final element of the Fabric model, the consensus model. </a:t>
            </a:r>
          </a:p>
          <a:p>
            <a:pPr algn="l"/>
            <a:r>
              <a:rPr lang="en-US" sz="1600" b="0" i="0" dirty="0">
                <a:solidFill>
                  <a:srgbClr val="333333"/>
                </a:solidFill>
                <a:effectLst/>
                <a:latin typeface="OpenSans"/>
              </a:rPr>
              <a:t>Consensus at the high level is the agreement on the next block of transaction to be added to the chain, and the extensive validation and verification of the order and the correctness of the transaction including double-spend and other conditions. </a:t>
            </a:r>
          </a:p>
          <a:p>
            <a:pPr algn="l"/>
            <a:r>
              <a:rPr lang="en-US" sz="1600" b="0" i="0" dirty="0">
                <a:solidFill>
                  <a:srgbClr val="333333"/>
                </a:solidFill>
                <a:effectLst/>
                <a:latin typeface="OpenSans"/>
              </a:rPr>
              <a:t>Fabric allows for 'pluggable' consensus model. That means, depending on the characteristic of the channel, the minor of the next block is decided by </a:t>
            </a:r>
          </a:p>
          <a:p>
            <a:pPr algn="l"/>
            <a:r>
              <a:rPr lang="en-US" sz="1600" b="0" i="0" dirty="0">
                <a:solidFill>
                  <a:srgbClr val="333333"/>
                </a:solidFill>
                <a:effectLst/>
                <a:latin typeface="OpenSans"/>
              </a:rPr>
              <a:t>a round robin policy or a Practical Byzantine Fault Tolerant or anything in-between. </a:t>
            </a:r>
          </a:p>
          <a:p>
            <a:pPr algn="l"/>
            <a:r>
              <a:rPr lang="en-US" sz="1600" b="0" i="0" dirty="0">
                <a:solidFill>
                  <a:srgbClr val="333333"/>
                </a:solidFill>
                <a:effectLst/>
                <a:latin typeface="OpenSans"/>
              </a:rPr>
              <a:t>If the channel is deemed to be highly trustworthy, a simple consensus model will do. If it is a business-to-consumer channel where there's a potential for malicious operations, even a Proof of Work algorithm can be plugged in as the consensus model. </a:t>
            </a:r>
          </a:p>
        </p:txBody>
      </p:sp>
      <p:pic>
        <p:nvPicPr>
          <p:cNvPr id="7" name="Content Placeholder 6">
            <a:extLst>
              <a:ext uri="{FF2B5EF4-FFF2-40B4-BE49-F238E27FC236}">
                <a16:creationId xmlns:a16="http://schemas.microsoft.com/office/drawing/2014/main" id="{3DFACFAB-7B53-ED37-9EC7-12FEF09B7369}"/>
              </a:ext>
            </a:extLst>
          </p:cNvPr>
          <p:cNvPicPr>
            <a:picLocks noGrp="1" noChangeAspect="1"/>
          </p:cNvPicPr>
          <p:nvPr>
            <p:ph idx="1"/>
          </p:nvPr>
        </p:nvPicPr>
        <p:blipFill>
          <a:blip r:embed="rId2"/>
          <a:stretch>
            <a:fillRect/>
          </a:stretch>
        </p:blipFill>
        <p:spPr>
          <a:xfrm>
            <a:off x="6315305" y="2102639"/>
            <a:ext cx="5161050" cy="3125066"/>
          </a:xfrm>
        </p:spPr>
      </p:pic>
    </p:spTree>
    <p:extLst>
      <p:ext uri="{BB962C8B-B14F-4D97-AF65-F5344CB8AC3E}">
        <p14:creationId xmlns:p14="http://schemas.microsoft.com/office/powerpoint/2010/main" val="189781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06010-4EB4-2EA0-7009-3CEF1E21EA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F033CC-0B3C-F420-AC98-610D5B45F878}"/>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9" name="TextBox 8">
            <a:extLst>
              <a:ext uri="{FF2B5EF4-FFF2-40B4-BE49-F238E27FC236}">
                <a16:creationId xmlns:a16="http://schemas.microsoft.com/office/drawing/2014/main" id="{20CB3EA2-7585-E6EA-6240-7E7DCE87B58B}"/>
              </a:ext>
            </a:extLst>
          </p:cNvPr>
          <p:cNvSpPr txBox="1"/>
          <p:nvPr/>
        </p:nvSpPr>
        <p:spPr>
          <a:xfrm>
            <a:off x="513976" y="2102639"/>
            <a:ext cx="5696143" cy="3539430"/>
          </a:xfrm>
          <a:prstGeom prst="rect">
            <a:avLst/>
          </a:prstGeom>
          <a:noFill/>
        </p:spPr>
        <p:txBody>
          <a:bodyPr wrap="square">
            <a:spAutoFit/>
          </a:bodyPr>
          <a:lstStyle/>
          <a:p>
            <a:pPr algn="l"/>
            <a:r>
              <a:rPr lang="en-US" sz="1600" b="0" i="0" dirty="0">
                <a:solidFill>
                  <a:srgbClr val="333333"/>
                </a:solidFill>
                <a:effectLst/>
                <a:latin typeface="OpenSans"/>
              </a:rPr>
              <a:t>At the core, Fabric provides the Distributed Ledger Technology and through the various components we discussed in its model, </a:t>
            </a:r>
          </a:p>
          <a:p>
            <a:pPr algn="l"/>
            <a:r>
              <a:rPr lang="en-US" sz="1600" b="0" i="0" dirty="0">
                <a:solidFill>
                  <a:srgbClr val="333333"/>
                </a:solidFill>
                <a:effectLst/>
                <a:latin typeface="OpenSans"/>
              </a:rPr>
              <a:t>it provides these functionalities; </a:t>
            </a:r>
          </a:p>
          <a:p>
            <a:pPr algn="l"/>
            <a:r>
              <a:rPr lang="en-US" sz="1600" b="0" i="0" dirty="0">
                <a:solidFill>
                  <a:srgbClr val="333333"/>
                </a:solidFill>
                <a:effectLst/>
                <a:latin typeface="OpenSans"/>
              </a:rPr>
              <a:t>confidentiality and privacy through building a permission blockchain network among trusted business peers. </a:t>
            </a:r>
          </a:p>
          <a:p>
            <a:pPr algn="l"/>
            <a:r>
              <a:rPr lang="en-US" sz="1600" b="0" i="0" dirty="0">
                <a:solidFill>
                  <a:srgbClr val="333333"/>
                </a:solidFill>
                <a:effectLst/>
                <a:latin typeface="OpenSans"/>
              </a:rPr>
              <a:t>Fabric also offers segregation through the channels, identity management through membership services. It offers efficiency to various types of peer nodes operating in parallel, validating, ordering, and committing the transaction to the chain. </a:t>
            </a:r>
            <a:r>
              <a:rPr lang="en-US" sz="1600" b="0" i="0" dirty="0" err="1">
                <a:solidFill>
                  <a:srgbClr val="333333"/>
                </a:solidFill>
                <a:effectLst/>
                <a:latin typeface="OpenSans"/>
              </a:rPr>
              <a:t>Chaincode</a:t>
            </a:r>
            <a:r>
              <a:rPr lang="en-US" sz="1600" b="0" i="0" dirty="0">
                <a:solidFill>
                  <a:srgbClr val="333333"/>
                </a:solidFill>
                <a:effectLst/>
                <a:latin typeface="OpenSans"/>
              </a:rPr>
              <a:t> functionality helps in implementation of application-specific logic, </a:t>
            </a:r>
          </a:p>
          <a:p>
            <a:pPr algn="l"/>
            <a:r>
              <a:rPr lang="en-US" sz="1600" b="0" i="0" dirty="0">
                <a:solidFill>
                  <a:srgbClr val="333333"/>
                </a:solidFill>
                <a:effectLst/>
                <a:latin typeface="OpenSans"/>
              </a:rPr>
              <a:t>and configurability through modular architecture of the Fabric. </a:t>
            </a:r>
          </a:p>
          <a:p>
            <a:pPr algn="l"/>
            <a:r>
              <a:rPr lang="en-US" sz="1600" b="0" i="0" dirty="0">
                <a:solidFill>
                  <a:srgbClr val="333333"/>
                </a:solidFill>
                <a:effectLst/>
                <a:latin typeface="OpenSans"/>
              </a:rPr>
              <a:t>Allows for pluggable modules for anything from consensus model to the internationalization and policy modules for various regions of the world. </a:t>
            </a:r>
          </a:p>
        </p:txBody>
      </p:sp>
      <p:pic>
        <p:nvPicPr>
          <p:cNvPr id="6" name="Content Placeholder 5">
            <a:extLst>
              <a:ext uri="{FF2B5EF4-FFF2-40B4-BE49-F238E27FC236}">
                <a16:creationId xmlns:a16="http://schemas.microsoft.com/office/drawing/2014/main" id="{2203DDB2-3A86-E562-BF36-213A6E3DD774}"/>
              </a:ext>
            </a:extLst>
          </p:cNvPr>
          <p:cNvPicPr>
            <a:picLocks noGrp="1" noChangeAspect="1"/>
          </p:cNvPicPr>
          <p:nvPr>
            <p:ph idx="1"/>
          </p:nvPr>
        </p:nvPicPr>
        <p:blipFill>
          <a:blip r:embed="rId2"/>
          <a:stretch>
            <a:fillRect/>
          </a:stretch>
        </p:blipFill>
        <p:spPr>
          <a:xfrm>
            <a:off x="6603694" y="2102639"/>
            <a:ext cx="5189947" cy="2857211"/>
          </a:xfrm>
        </p:spPr>
      </p:pic>
    </p:spTree>
    <p:extLst>
      <p:ext uri="{BB962C8B-B14F-4D97-AF65-F5344CB8AC3E}">
        <p14:creationId xmlns:p14="http://schemas.microsoft.com/office/powerpoint/2010/main" val="384429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21454-DC26-F486-EDF8-F2ABCBBB6D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8C8E5-7E40-B1D4-3294-2A4B3C684A48}"/>
              </a:ext>
            </a:extLst>
          </p:cNvPr>
          <p:cNvSpPr>
            <a:spLocks noGrp="1"/>
          </p:cNvSpPr>
          <p:nvPr>
            <p:ph type="title"/>
          </p:nvPr>
        </p:nvSpPr>
        <p:spPr/>
        <p:txBody>
          <a:bodyPr/>
          <a:lstStyle/>
          <a:p>
            <a:r>
              <a:rPr lang="en-US" dirty="0"/>
              <a:t>Course 4: Week1 </a:t>
            </a:r>
            <a:r>
              <a:rPr lang="en-US" b="0" i="0" u="none" strike="noStrike" dirty="0">
                <a:solidFill>
                  <a:srgbClr val="333333"/>
                </a:solidFill>
                <a:effectLst/>
              </a:rPr>
              <a:t>Fabric Model &amp; Functions </a:t>
            </a:r>
            <a:endParaRPr lang="en-US" dirty="0"/>
          </a:p>
        </p:txBody>
      </p:sp>
      <p:sp>
        <p:nvSpPr>
          <p:cNvPr id="4" name="Content Placeholder 3">
            <a:extLst>
              <a:ext uri="{FF2B5EF4-FFF2-40B4-BE49-F238E27FC236}">
                <a16:creationId xmlns:a16="http://schemas.microsoft.com/office/drawing/2014/main" id="{FFDDD5A2-7C8E-9F6A-75B9-35D9D836ED09}"/>
              </a:ext>
            </a:extLst>
          </p:cNvPr>
          <p:cNvSpPr>
            <a:spLocks noGrp="1"/>
          </p:cNvSpPr>
          <p:nvPr>
            <p:ph idx="1"/>
          </p:nvPr>
        </p:nvSpPr>
        <p:spPr>
          <a:xfrm>
            <a:off x="838200" y="1825624"/>
            <a:ext cx="10515600" cy="4726853"/>
          </a:xfrm>
        </p:spPr>
        <p:txBody>
          <a:bodyPr>
            <a:normAutofit fontScale="55000" lnSpcReduction="20000"/>
          </a:bodyPr>
          <a:lstStyle/>
          <a:p>
            <a:pPr algn="l"/>
            <a:r>
              <a:rPr lang="en-US" b="1" i="0" dirty="0">
                <a:solidFill>
                  <a:srgbClr val="010101"/>
                </a:solidFill>
                <a:effectLst/>
                <a:latin typeface="Roboto Slab" panose="020F0502020204030204" pitchFamily="2" charset="0"/>
              </a:rPr>
              <a:t>Hyperledger Fabric Model</a:t>
            </a:r>
          </a:p>
          <a:p>
            <a:pPr algn="l"/>
            <a:r>
              <a:rPr lang="en-US" b="1" i="0" dirty="0">
                <a:solidFill>
                  <a:srgbClr val="010101"/>
                </a:solidFill>
                <a:effectLst/>
                <a:latin typeface="Roboto Slab" panose="020F0502020204030204" pitchFamily="2" charset="0"/>
                <a:hlinkClick r:id="rId2"/>
              </a:rPr>
              <a:t>https://hyperledger-fabric.readthedocs.io/en/release-1.1/fabric_model.html</a:t>
            </a:r>
            <a:endParaRPr lang="en-US" b="1" i="0" dirty="0">
              <a:solidFill>
                <a:srgbClr val="010101"/>
              </a:solidFill>
              <a:effectLst/>
              <a:latin typeface="Roboto Slab" panose="020F0502020204030204" pitchFamily="2" charset="0"/>
            </a:endParaRPr>
          </a:p>
          <a:p>
            <a:pPr marL="0" indent="0" algn="l">
              <a:buNone/>
            </a:pPr>
            <a:endParaRPr lang="en-US" b="0" i="0" dirty="0">
              <a:solidFill>
                <a:srgbClr val="010101"/>
              </a:solidFill>
              <a:effectLst/>
              <a:latin typeface="Lato" panose="020F0502020204030204" pitchFamily="34" charset="0"/>
            </a:endParaRPr>
          </a:p>
          <a:p>
            <a:pPr marL="0" indent="0" algn="l">
              <a:buNone/>
            </a:pPr>
            <a:r>
              <a:rPr lang="en-US" b="0" i="0" dirty="0">
                <a:solidFill>
                  <a:srgbClr val="010101"/>
                </a:solidFill>
                <a:effectLst/>
                <a:latin typeface="Lato" panose="020F0502020204030204" pitchFamily="34" charset="0"/>
              </a:rPr>
              <a:t>This section outlines the key design features woven into Hyperledger Fabric that fulfill its promise of a comprehensive, yet customizable, enterprise blockchain solution:</a:t>
            </a:r>
          </a:p>
          <a:p>
            <a:pPr algn="l">
              <a:buFont typeface="Arial" panose="020B0604020202020204" pitchFamily="34" charset="0"/>
              <a:buChar char="•"/>
            </a:pPr>
            <a:r>
              <a:rPr lang="en-US" b="0" i="0" u="none" strike="noStrike" dirty="0">
                <a:solidFill>
                  <a:srgbClr val="6CA158"/>
                </a:solidFill>
                <a:effectLst/>
                <a:latin typeface="Lato" panose="020F0502020204030204" pitchFamily="34" charset="0"/>
                <a:hlinkClick r:id="rId3"/>
              </a:rPr>
              <a:t>Assets</a:t>
            </a:r>
            <a:r>
              <a:rPr lang="en-US" b="0" i="0" dirty="0">
                <a:solidFill>
                  <a:srgbClr val="010101"/>
                </a:solidFill>
                <a:effectLst/>
                <a:latin typeface="Lato" panose="020F0502020204030204" pitchFamily="34" charset="0"/>
              </a:rPr>
              <a:t> - Asset definitions enable the exchange of almost anything with monetary value over the network, from whole foods to antique cars to currency futures.</a:t>
            </a:r>
          </a:p>
          <a:p>
            <a:pPr algn="l">
              <a:buFont typeface="Arial" panose="020B0604020202020204" pitchFamily="34" charset="0"/>
              <a:buChar char="•"/>
            </a:pPr>
            <a:r>
              <a:rPr lang="en-US" b="0" i="0" u="none" strike="noStrike" dirty="0" err="1">
                <a:solidFill>
                  <a:srgbClr val="6CA158"/>
                </a:solidFill>
                <a:effectLst/>
                <a:latin typeface="Lato" panose="020F0502020204030204" pitchFamily="34" charset="0"/>
                <a:hlinkClick r:id="rId4"/>
              </a:rPr>
              <a:t>Chaincode</a:t>
            </a:r>
            <a:r>
              <a:rPr lang="en-US" b="0" i="0" dirty="0">
                <a:solidFill>
                  <a:srgbClr val="010101"/>
                </a:solidFill>
                <a:effectLst/>
                <a:latin typeface="Lato" panose="020F0502020204030204" pitchFamily="34" charset="0"/>
              </a:rPr>
              <a:t> - </a:t>
            </a:r>
            <a:r>
              <a:rPr lang="en-US" b="0" i="0" dirty="0" err="1">
                <a:solidFill>
                  <a:srgbClr val="010101"/>
                </a:solidFill>
                <a:effectLst/>
                <a:latin typeface="Lato" panose="020F0502020204030204" pitchFamily="34" charset="0"/>
              </a:rPr>
              <a:t>Chaincode</a:t>
            </a:r>
            <a:r>
              <a:rPr lang="en-US" b="0" i="0" dirty="0">
                <a:solidFill>
                  <a:srgbClr val="010101"/>
                </a:solidFill>
                <a:effectLst/>
                <a:latin typeface="Lato" panose="020F0502020204030204" pitchFamily="34" charset="0"/>
              </a:rPr>
              <a:t> execution is partitioned from transaction ordering, limiting the required levels of trust and verification across node types, and optimizing network scalability and performance.</a:t>
            </a:r>
          </a:p>
          <a:p>
            <a:pPr algn="l">
              <a:buFont typeface="Arial" panose="020B0604020202020204" pitchFamily="34" charset="0"/>
              <a:buChar char="•"/>
            </a:pPr>
            <a:r>
              <a:rPr lang="en-US" b="0" i="0" u="none" strike="noStrike" dirty="0">
                <a:solidFill>
                  <a:srgbClr val="6CA158"/>
                </a:solidFill>
                <a:effectLst/>
                <a:latin typeface="Lato" panose="020F0502020204030204" pitchFamily="34" charset="0"/>
                <a:hlinkClick r:id="rId5"/>
              </a:rPr>
              <a:t>Ledger Features</a:t>
            </a:r>
            <a:r>
              <a:rPr lang="en-US" b="0" i="0" dirty="0">
                <a:solidFill>
                  <a:srgbClr val="010101"/>
                </a:solidFill>
                <a:effectLst/>
                <a:latin typeface="Lato" panose="020F0502020204030204" pitchFamily="34" charset="0"/>
              </a:rPr>
              <a:t> - The immutable, shared ledger encodes the entire transaction history for each channel, and includes SQL-like query capability for efficient auditing and dispute resolution.</a:t>
            </a:r>
          </a:p>
          <a:p>
            <a:pPr algn="l">
              <a:buFont typeface="Arial" panose="020B0604020202020204" pitchFamily="34" charset="0"/>
              <a:buChar char="•"/>
            </a:pPr>
            <a:r>
              <a:rPr lang="en-US" b="0" i="0" u="none" strike="noStrike" dirty="0">
                <a:solidFill>
                  <a:srgbClr val="6CA158"/>
                </a:solidFill>
                <a:effectLst/>
                <a:latin typeface="Lato" panose="020F0502020204030204" pitchFamily="34" charset="0"/>
                <a:hlinkClick r:id="rId6"/>
              </a:rPr>
              <a:t>Privacy through Channels</a:t>
            </a:r>
            <a:r>
              <a:rPr lang="en-US" b="0" i="0" dirty="0">
                <a:solidFill>
                  <a:srgbClr val="010101"/>
                </a:solidFill>
                <a:effectLst/>
                <a:latin typeface="Lato" panose="020F0502020204030204" pitchFamily="34" charset="0"/>
              </a:rPr>
              <a:t> - Channels enable multi-lateral transactions with the high degrees of privacy and confidentiality required by competing businesses and regulated industries that exchange assets on a common network.</a:t>
            </a:r>
          </a:p>
          <a:p>
            <a:pPr algn="l">
              <a:buFont typeface="Arial" panose="020B0604020202020204" pitchFamily="34" charset="0"/>
              <a:buChar char="•"/>
            </a:pPr>
            <a:r>
              <a:rPr lang="en-US" b="0" i="0" u="none" strike="noStrike" dirty="0">
                <a:solidFill>
                  <a:srgbClr val="6CA158"/>
                </a:solidFill>
                <a:effectLst/>
                <a:latin typeface="Lato" panose="020F0502020204030204" pitchFamily="34" charset="0"/>
                <a:hlinkClick r:id="rId7"/>
              </a:rPr>
              <a:t>Security &amp; Membership Services</a:t>
            </a:r>
            <a:r>
              <a:rPr lang="en-US" b="0" i="0" dirty="0">
                <a:solidFill>
                  <a:srgbClr val="010101"/>
                </a:solidFill>
                <a:effectLst/>
                <a:latin typeface="Lato" panose="020F0502020204030204" pitchFamily="34" charset="0"/>
              </a:rPr>
              <a:t> - Permissioned membership provides a trusted blockchain network, where participants know that all transactions can be detected and traced by authorized regulators and auditors.</a:t>
            </a:r>
          </a:p>
          <a:p>
            <a:pPr algn="l">
              <a:buFont typeface="Arial" panose="020B0604020202020204" pitchFamily="34" charset="0"/>
              <a:buChar char="•"/>
            </a:pPr>
            <a:r>
              <a:rPr lang="en-US" b="0" i="0" u="none" strike="noStrike" dirty="0">
                <a:solidFill>
                  <a:srgbClr val="6CA158"/>
                </a:solidFill>
                <a:effectLst/>
                <a:latin typeface="Lato" panose="020F0502020204030204" pitchFamily="34" charset="0"/>
                <a:hlinkClick r:id="rId8"/>
              </a:rPr>
              <a:t>Consensus</a:t>
            </a:r>
            <a:r>
              <a:rPr lang="en-US" b="0" i="0" dirty="0">
                <a:solidFill>
                  <a:srgbClr val="010101"/>
                </a:solidFill>
                <a:effectLst/>
                <a:latin typeface="Lato" panose="020F0502020204030204" pitchFamily="34" charset="0"/>
              </a:rPr>
              <a:t> - a unique approach to consensus enables the flexibility and scalability needed for the enterprise.</a:t>
            </a:r>
          </a:p>
        </p:txBody>
      </p:sp>
    </p:spTree>
    <p:extLst>
      <p:ext uri="{BB962C8B-B14F-4D97-AF65-F5344CB8AC3E}">
        <p14:creationId xmlns:p14="http://schemas.microsoft.com/office/powerpoint/2010/main" val="4173811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E696-ED9C-CC37-D977-AE829F681C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CC7DF-86BE-B1D3-559B-B3D9BE7CA933}"/>
              </a:ext>
            </a:extLst>
          </p:cNvPr>
          <p:cNvSpPr>
            <a:spLocks noGrp="1"/>
          </p:cNvSpPr>
          <p:nvPr>
            <p:ph type="title"/>
          </p:nvPr>
        </p:nvSpPr>
        <p:spPr/>
        <p:txBody>
          <a:bodyPr/>
          <a:lstStyle/>
          <a:p>
            <a:r>
              <a:rPr lang="en-US" dirty="0"/>
              <a:t>Course 4: </a:t>
            </a:r>
            <a:r>
              <a:rPr lang="en-US" b="0" i="0" u="none" strike="noStrike" dirty="0">
                <a:solidFill>
                  <a:srgbClr val="333333"/>
                </a:solidFill>
                <a:effectLst/>
              </a:rPr>
              <a:t>Composer</a:t>
            </a:r>
            <a:endParaRPr lang="en-US" dirty="0"/>
          </a:p>
        </p:txBody>
      </p:sp>
      <p:pic>
        <p:nvPicPr>
          <p:cNvPr id="5" name="Content Placeholder 4">
            <a:extLst>
              <a:ext uri="{FF2B5EF4-FFF2-40B4-BE49-F238E27FC236}">
                <a16:creationId xmlns:a16="http://schemas.microsoft.com/office/drawing/2014/main" id="{38F0E328-AC40-8FCA-8C63-FD2DA2A6EC00}"/>
              </a:ext>
            </a:extLst>
          </p:cNvPr>
          <p:cNvPicPr>
            <a:picLocks noGrp="1" noChangeAspect="1"/>
          </p:cNvPicPr>
          <p:nvPr>
            <p:ph idx="1"/>
          </p:nvPr>
        </p:nvPicPr>
        <p:blipFill>
          <a:blip r:embed="rId2"/>
          <a:stretch>
            <a:fillRect/>
          </a:stretch>
        </p:blipFill>
        <p:spPr>
          <a:xfrm>
            <a:off x="7494031" y="2338244"/>
            <a:ext cx="3148059" cy="3009611"/>
          </a:xfrm>
        </p:spPr>
      </p:pic>
      <p:sp>
        <p:nvSpPr>
          <p:cNvPr id="7" name="TextBox 6">
            <a:extLst>
              <a:ext uri="{FF2B5EF4-FFF2-40B4-BE49-F238E27FC236}">
                <a16:creationId xmlns:a16="http://schemas.microsoft.com/office/drawing/2014/main" id="{F7E79623-B7E0-6C25-AC22-51E020C8B62B}"/>
              </a:ext>
            </a:extLst>
          </p:cNvPr>
          <p:cNvSpPr txBox="1"/>
          <p:nvPr/>
        </p:nvSpPr>
        <p:spPr>
          <a:xfrm>
            <a:off x="651491" y="1892945"/>
            <a:ext cx="6096000" cy="2308324"/>
          </a:xfrm>
          <a:prstGeom prst="rect">
            <a:avLst/>
          </a:prstGeom>
          <a:noFill/>
        </p:spPr>
        <p:txBody>
          <a:bodyPr wrap="square">
            <a:spAutoFit/>
          </a:bodyPr>
          <a:lstStyle/>
          <a:p>
            <a:pPr algn="l"/>
            <a:r>
              <a:rPr lang="en-US" b="0" i="0" dirty="0">
                <a:solidFill>
                  <a:srgbClr val="333333"/>
                </a:solidFill>
                <a:effectLst/>
                <a:latin typeface="OpenSans"/>
              </a:rPr>
              <a:t> </a:t>
            </a:r>
          </a:p>
          <a:p>
            <a:pPr algn="l"/>
            <a:r>
              <a:rPr lang="en-US" b="0" i="0" dirty="0">
                <a:solidFill>
                  <a:srgbClr val="333333"/>
                </a:solidFill>
                <a:effectLst/>
                <a:latin typeface="OpenSans"/>
              </a:rPr>
              <a:t>The Linux foundation Hyperledger project not only </a:t>
            </a:r>
          </a:p>
          <a:p>
            <a:pPr algn="l"/>
            <a:r>
              <a:rPr lang="en-US" b="0" i="0" dirty="0">
                <a:solidFill>
                  <a:srgbClr val="333333"/>
                </a:solidFill>
                <a:effectLst/>
                <a:latin typeface="OpenSans"/>
              </a:rPr>
              <a:t>defines block chain frameworks by various partners such as IBM and Intel,  but also specify several tools for developing applications.</a:t>
            </a:r>
          </a:p>
          <a:p>
            <a:pPr algn="l"/>
            <a:r>
              <a:rPr lang="en-US" b="0" i="0" dirty="0">
                <a:solidFill>
                  <a:srgbClr val="333333"/>
                </a:solidFill>
                <a:effectLst/>
                <a:latin typeface="OpenSans"/>
              </a:rPr>
              <a:t>The composer tool is similar to the truffled tool we used in course three for </a:t>
            </a:r>
            <a:r>
              <a:rPr lang="en-US" b="0" i="0" dirty="0" err="1">
                <a:solidFill>
                  <a:srgbClr val="333333"/>
                </a:solidFill>
                <a:effectLst/>
                <a:latin typeface="OpenSans"/>
              </a:rPr>
              <a:t>dApp</a:t>
            </a:r>
            <a:r>
              <a:rPr lang="en-US" b="0" i="0" dirty="0">
                <a:solidFill>
                  <a:srgbClr val="333333"/>
                </a:solidFill>
                <a:effectLst/>
                <a:latin typeface="OpenSans"/>
              </a:rPr>
              <a:t> development.</a:t>
            </a:r>
          </a:p>
          <a:p>
            <a:pPr algn="l"/>
            <a:endParaRPr lang="en-US" b="0" i="0" dirty="0">
              <a:solidFill>
                <a:srgbClr val="333333"/>
              </a:solidFill>
              <a:effectLst/>
              <a:latin typeface="OpenSans"/>
            </a:endParaRPr>
          </a:p>
        </p:txBody>
      </p:sp>
    </p:spTree>
    <p:extLst>
      <p:ext uri="{BB962C8B-B14F-4D97-AF65-F5344CB8AC3E}">
        <p14:creationId xmlns:p14="http://schemas.microsoft.com/office/powerpoint/2010/main" val="1294925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27391-3553-212E-5979-6DC18970E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3D58D-D9AF-FCEF-AE59-B6A3A036F247}"/>
              </a:ext>
            </a:extLst>
          </p:cNvPr>
          <p:cNvSpPr>
            <a:spLocks noGrp="1"/>
          </p:cNvSpPr>
          <p:nvPr>
            <p:ph type="title"/>
          </p:nvPr>
        </p:nvSpPr>
        <p:spPr/>
        <p:txBody>
          <a:bodyPr/>
          <a:lstStyle/>
          <a:p>
            <a:r>
              <a:rPr lang="en-US" dirty="0"/>
              <a:t>Course 4: </a:t>
            </a:r>
            <a:r>
              <a:rPr lang="en-US" b="0" i="0" u="none" strike="noStrike" dirty="0">
                <a:solidFill>
                  <a:srgbClr val="333333"/>
                </a:solidFill>
                <a:effectLst/>
              </a:rPr>
              <a:t>Composer</a:t>
            </a:r>
            <a:endParaRPr lang="en-US" dirty="0"/>
          </a:p>
        </p:txBody>
      </p:sp>
      <p:sp>
        <p:nvSpPr>
          <p:cNvPr id="7" name="TextBox 6">
            <a:extLst>
              <a:ext uri="{FF2B5EF4-FFF2-40B4-BE49-F238E27FC236}">
                <a16:creationId xmlns:a16="http://schemas.microsoft.com/office/drawing/2014/main" id="{78CEF7F7-5BD2-E879-5FA8-1CF9A39457D5}"/>
              </a:ext>
            </a:extLst>
          </p:cNvPr>
          <p:cNvSpPr txBox="1"/>
          <p:nvPr/>
        </p:nvSpPr>
        <p:spPr>
          <a:xfrm>
            <a:off x="733831" y="1923280"/>
            <a:ext cx="5276941" cy="3754874"/>
          </a:xfrm>
          <a:prstGeom prst="rect">
            <a:avLst/>
          </a:prstGeom>
          <a:noFill/>
        </p:spPr>
        <p:txBody>
          <a:bodyPr wrap="square">
            <a:spAutoFit/>
          </a:bodyPr>
          <a:lstStyle/>
          <a:p>
            <a:pPr algn="l"/>
            <a:r>
              <a:rPr lang="en-US" sz="1400" b="0" i="0" dirty="0">
                <a:solidFill>
                  <a:srgbClr val="333333"/>
                </a:solidFill>
                <a:effectLst/>
                <a:latin typeface="OpenSans"/>
              </a:rPr>
              <a:t>We provide an overview of the techniques by using </a:t>
            </a:r>
          </a:p>
          <a:p>
            <a:pPr algn="l"/>
            <a:r>
              <a:rPr lang="en-US" sz="1400" b="0" i="0" dirty="0">
                <a:solidFill>
                  <a:srgbClr val="333333"/>
                </a:solidFill>
                <a:effectLst/>
                <a:latin typeface="OpenSans"/>
              </a:rPr>
              <a:t>the tools in the development of a simple business blockchain network.</a:t>
            </a:r>
          </a:p>
          <a:p>
            <a:pPr algn="l"/>
            <a:endParaRPr lang="en-US" sz="1400" b="0" i="0" dirty="0">
              <a:solidFill>
                <a:srgbClr val="333333"/>
              </a:solidFill>
              <a:effectLst/>
              <a:latin typeface="OpenSans"/>
            </a:endParaRPr>
          </a:p>
          <a:p>
            <a:pPr algn="l"/>
            <a:r>
              <a:rPr lang="en-US" sz="1400" b="0" i="0" dirty="0">
                <a:solidFill>
                  <a:srgbClr val="333333"/>
                </a:solidFill>
                <a:effectLst/>
                <a:latin typeface="OpenSans"/>
              </a:rPr>
              <a:t>Steps in development are; use human tool to create a skeleton code for the business network. In the CTO file created, you will find the class definition for all assets, participants, and the transactions in the business network. </a:t>
            </a:r>
          </a:p>
          <a:p>
            <a:pPr algn="l"/>
            <a:r>
              <a:rPr lang="en-US" sz="1400" b="0" i="0" dirty="0">
                <a:solidFill>
                  <a:srgbClr val="333333"/>
                </a:solidFill>
                <a:effectLst/>
                <a:latin typeface="OpenSans"/>
              </a:rPr>
              <a:t>This file is written in Hyperledger Composer modeling language. In the </a:t>
            </a:r>
            <a:r>
              <a:rPr lang="en-US" sz="1400" b="0" i="0" dirty="0" err="1">
                <a:solidFill>
                  <a:srgbClr val="333333"/>
                </a:solidFill>
                <a:effectLst/>
                <a:latin typeface="OpenSans"/>
              </a:rPr>
              <a:t>Javascript</a:t>
            </a:r>
            <a:r>
              <a:rPr lang="en-US" sz="1400" b="0" i="0" dirty="0">
                <a:solidFill>
                  <a:srgbClr val="333333"/>
                </a:solidFill>
                <a:effectLst/>
                <a:latin typeface="OpenSans"/>
              </a:rPr>
              <a:t> file are the transaction functions. </a:t>
            </a:r>
          </a:p>
          <a:p>
            <a:pPr algn="l"/>
            <a:r>
              <a:rPr lang="en-US" sz="1400" b="0" i="0" dirty="0">
                <a:solidFill>
                  <a:srgbClr val="333333"/>
                </a:solidFill>
                <a:effectLst/>
                <a:latin typeface="OpenSans"/>
              </a:rPr>
              <a:t>In the access control file (ACL), are the basic access control rules. </a:t>
            </a:r>
          </a:p>
          <a:p>
            <a:pPr algn="l"/>
            <a:r>
              <a:rPr lang="en-US" sz="1400" b="0" i="0" dirty="0">
                <a:solidFill>
                  <a:srgbClr val="333333"/>
                </a:solidFill>
                <a:effectLst/>
                <a:latin typeface="OpenSans"/>
              </a:rPr>
              <a:t>After updating the CTO JavaScript and ACL files, the entire directory is packaged using the composer tool, to package the code into a deployable business network archive. </a:t>
            </a:r>
          </a:p>
          <a:p>
            <a:pPr algn="l"/>
            <a:r>
              <a:rPr lang="en-US" sz="1400" b="0" i="0" dirty="0">
                <a:solidFill>
                  <a:srgbClr val="333333"/>
                </a:solidFill>
                <a:effectLst/>
                <a:latin typeface="OpenSans"/>
              </a:rPr>
              <a:t>Composer is used in setting the credentials,  running in their server and deploying the application. The composer playground tool is executed to allow interacting with the deployed business network. </a:t>
            </a:r>
          </a:p>
          <a:p>
            <a:pPr algn="l"/>
            <a:endParaRPr lang="en-US" sz="14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832627A1-5588-E95D-8DD4-CD64978591F9}"/>
              </a:ext>
            </a:extLst>
          </p:cNvPr>
          <p:cNvPicPr>
            <a:picLocks noGrp="1" noChangeAspect="1"/>
          </p:cNvPicPr>
          <p:nvPr>
            <p:ph idx="1"/>
          </p:nvPr>
        </p:nvPicPr>
        <p:blipFill>
          <a:blip r:embed="rId2"/>
          <a:stretch>
            <a:fillRect/>
          </a:stretch>
        </p:blipFill>
        <p:spPr>
          <a:xfrm>
            <a:off x="6627636" y="2017619"/>
            <a:ext cx="4912873" cy="2737708"/>
          </a:xfrm>
        </p:spPr>
      </p:pic>
    </p:spTree>
    <p:extLst>
      <p:ext uri="{BB962C8B-B14F-4D97-AF65-F5344CB8AC3E}">
        <p14:creationId xmlns:p14="http://schemas.microsoft.com/office/powerpoint/2010/main" val="366534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3902-CA2A-FEBA-336C-898558BFF0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2851B5-F9FC-2A45-69A8-F1D6D966DA77}"/>
              </a:ext>
            </a:extLst>
          </p:cNvPr>
          <p:cNvSpPr>
            <a:spLocks noGrp="1"/>
          </p:cNvSpPr>
          <p:nvPr>
            <p:ph type="title"/>
          </p:nvPr>
        </p:nvSpPr>
        <p:spPr/>
        <p:txBody>
          <a:bodyPr/>
          <a:lstStyle/>
          <a:p>
            <a:r>
              <a:rPr lang="en-US" dirty="0"/>
              <a:t>Course 4: </a:t>
            </a:r>
            <a:r>
              <a:rPr lang="en-US" b="0" i="0" u="none" strike="noStrike" dirty="0">
                <a:solidFill>
                  <a:srgbClr val="333333"/>
                </a:solidFill>
                <a:effectLst/>
              </a:rPr>
              <a:t>Composer</a:t>
            </a:r>
            <a:endParaRPr lang="en-US" dirty="0"/>
          </a:p>
        </p:txBody>
      </p:sp>
      <p:sp>
        <p:nvSpPr>
          <p:cNvPr id="7" name="TextBox 6">
            <a:extLst>
              <a:ext uri="{FF2B5EF4-FFF2-40B4-BE49-F238E27FC236}">
                <a16:creationId xmlns:a16="http://schemas.microsoft.com/office/drawing/2014/main" id="{468CC279-8284-2DDE-5EA8-BD71DDCD779D}"/>
              </a:ext>
            </a:extLst>
          </p:cNvPr>
          <p:cNvSpPr txBox="1"/>
          <p:nvPr/>
        </p:nvSpPr>
        <p:spPr>
          <a:xfrm>
            <a:off x="733831" y="1923280"/>
            <a:ext cx="5276941" cy="954107"/>
          </a:xfrm>
          <a:prstGeom prst="rect">
            <a:avLst/>
          </a:prstGeom>
          <a:noFill/>
        </p:spPr>
        <p:txBody>
          <a:bodyPr wrap="square">
            <a:spAutoFit/>
          </a:bodyPr>
          <a:lstStyle/>
          <a:p>
            <a:pPr algn="l"/>
            <a:r>
              <a:rPr lang="en-US" sz="1400" b="0" i="0" dirty="0">
                <a:solidFill>
                  <a:srgbClr val="333333"/>
                </a:solidFill>
                <a:effectLst/>
                <a:latin typeface="OpenSans"/>
              </a:rPr>
              <a:t>Composer is used in setting the credentials,  running in their server and deploying the application. The composer playground tool is executed to allow interacting with the deployed business network. </a:t>
            </a: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1D1C3B12-B77E-B2C2-8087-30CA9C095404}"/>
              </a:ext>
            </a:extLst>
          </p:cNvPr>
          <p:cNvPicPr>
            <a:picLocks noGrp="1" noChangeAspect="1"/>
          </p:cNvPicPr>
          <p:nvPr>
            <p:ph idx="1"/>
          </p:nvPr>
        </p:nvPicPr>
        <p:blipFill>
          <a:blip r:embed="rId2"/>
          <a:stretch>
            <a:fillRect/>
          </a:stretch>
        </p:blipFill>
        <p:spPr>
          <a:xfrm>
            <a:off x="6429904" y="2035030"/>
            <a:ext cx="5222501" cy="2492375"/>
          </a:xfrm>
        </p:spPr>
      </p:pic>
    </p:spTree>
    <p:extLst>
      <p:ext uri="{BB962C8B-B14F-4D97-AF65-F5344CB8AC3E}">
        <p14:creationId xmlns:p14="http://schemas.microsoft.com/office/powerpoint/2010/main" val="3865543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28B75-E14C-0A6C-BDEA-775473428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EDFFA-1E28-BDFE-4A5A-421058124DA0}"/>
              </a:ext>
            </a:extLst>
          </p:cNvPr>
          <p:cNvSpPr>
            <a:spLocks noGrp="1"/>
          </p:cNvSpPr>
          <p:nvPr>
            <p:ph type="title"/>
          </p:nvPr>
        </p:nvSpPr>
        <p:spPr/>
        <p:txBody>
          <a:bodyPr/>
          <a:lstStyle/>
          <a:p>
            <a:r>
              <a:rPr lang="en-US" dirty="0"/>
              <a:t>Course 4: </a:t>
            </a:r>
            <a:r>
              <a:rPr lang="en-US" b="0" i="0" u="none" strike="noStrike" dirty="0">
                <a:solidFill>
                  <a:srgbClr val="333333"/>
                </a:solidFill>
                <a:effectLst/>
              </a:rPr>
              <a:t>Composer</a:t>
            </a:r>
            <a:endParaRPr lang="en-US" dirty="0"/>
          </a:p>
        </p:txBody>
      </p:sp>
      <p:sp>
        <p:nvSpPr>
          <p:cNvPr id="7" name="TextBox 6">
            <a:extLst>
              <a:ext uri="{FF2B5EF4-FFF2-40B4-BE49-F238E27FC236}">
                <a16:creationId xmlns:a16="http://schemas.microsoft.com/office/drawing/2014/main" id="{2796666C-D13D-66F4-277A-565AA43997C5}"/>
              </a:ext>
            </a:extLst>
          </p:cNvPr>
          <p:cNvSpPr txBox="1"/>
          <p:nvPr/>
        </p:nvSpPr>
        <p:spPr>
          <a:xfrm>
            <a:off x="733831" y="1923280"/>
            <a:ext cx="5276941" cy="1169551"/>
          </a:xfrm>
          <a:prstGeom prst="rect">
            <a:avLst/>
          </a:prstGeom>
          <a:noFill/>
        </p:spPr>
        <p:txBody>
          <a:bodyPr wrap="square">
            <a:spAutoFit/>
          </a:bodyPr>
          <a:lstStyle/>
          <a:p>
            <a:pPr algn="l"/>
            <a:r>
              <a:rPr lang="en-US" sz="1400" b="0" i="0" dirty="0">
                <a:solidFill>
                  <a:srgbClr val="333333"/>
                </a:solidFill>
                <a:effectLst/>
                <a:latin typeface="OpenSans"/>
              </a:rPr>
              <a:t>In the last few lessons, </a:t>
            </a:r>
          </a:p>
          <a:p>
            <a:pPr algn="l"/>
            <a:r>
              <a:rPr lang="en-US" sz="1400" b="0" i="0" dirty="0">
                <a:solidFill>
                  <a:srgbClr val="333333"/>
                </a:solidFill>
                <a:effectLst/>
                <a:latin typeface="OpenSans"/>
              </a:rPr>
              <a:t>we discuss the services oriented architecture of Hyperledger, </a:t>
            </a:r>
          </a:p>
          <a:p>
            <a:pPr algn="l"/>
            <a:r>
              <a:rPr lang="en-US" sz="1400" b="0" i="0" dirty="0">
                <a:solidFill>
                  <a:srgbClr val="333333"/>
                </a:solidFill>
                <a:effectLst/>
                <a:latin typeface="OpenSans"/>
              </a:rPr>
              <a:t>components and functions of fabric model, and the application development on the </a:t>
            </a:r>
            <a:r>
              <a:rPr lang="en-US" sz="1400" b="0" i="0" dirty="0" err="1">
                <a:solidFill>
                  <a:srgbClr val="333333"/>
                </a:solidFill>
                <a:effectLst/>
                <a:latin typeface="OpenSans"/>
              </a:rPr>
              <a:t>hyperledger</a:t>
            </a:r>
            <a:r>
              <a:rPr lang="en-US" sz="1400" b="0" i="0" dirty="0">
                <a:solidFill>
                  <a:srgbClr val="333333"/>
                </a:solidFill>
                <a:effectLst/>
                <a:latin typeface="OpenSans"/>
              </a:rPr>
              <a:t> fabric framework, using Hyperledger composer tool.</a:t>
            </a:r>
          </a:p>
        </p:txBody>
      </p:sp>
      <p:pic>
        <p:nvPicPr>
          <p:cNvPr id="8" name="Content Placeholder 7">
            <a:extLst>
              <a:ext uri="{FF2B5EF4-FFF2-40B4-BE49-F238E27FC236}">
                <a16:creationId xmlns:a16="http://schemas.microsoft.com/office/drawing/2014/main" id="{70324066-AD0A-4248-7BAD-D43B2FAD4A82}"/>
              </a:ext>
            </a:extLst>
          </p:cNvPr>
          <p:cNvPicPr>
            <a:picLocks noGrp="1" noChangeAspect="1"/>
          </p:cNvPicPr>
          <p:nvPr>
            <p:ph idx="1"/>
          </p:nvPr>
        </p:nvPicPr>
        <p:blipFill>
          <a:blip r:embed="rId2"/>
          <a:stretch>
            <a:fillRect/>
          </a:stretch>
        </p:blipFill>
        <p:spPr>
          <a:xfrm>
            <a:off x="6398695" y="2310534"/>
            <a:ext cx="5333259" cy="2903393"/>
          </a:xfrm>
        </p:spPr>
      </p:pic>
    </p:spTree>
    <p:extLst>
      <p:ext uri="{BB962C8B-B14F-4D97-AF65-F5344CB8AC3E}">
        <p14:creationId xmlns:p14="http://schemas.microsoft.com/office/powerpoint/2010/main" val="1918639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C144B-0E93-A66C-A9A2-38DD18BBF5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D3219E-A1CC-EA6B-C31D-5BF73E8EDC1B}"/>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Decentralized Application Platforms</a:t>
            </a:r>
            <a:endParaRPr lang="en-US" sz="3200" dirty="0"/>
          </a:p>
        </p:txBody>
      </p:sp>
      <p:sp>
        <p:nvSpPr>
          <p:cNvPr id="7" name="TextBox 6">
            <a:extLst>
              <a:ext uri="{FF2B5EF4-FFF2-40B4-BE49-F238E27FC236}">
                <a16:creationId xmlns:a16="http://schemas.microsoft.com/office/drawing/2014/main" id="{2C918DF9-6842-15A3-9B98-CAEE835F38DC}"/>
              </a:ext>
            </a:extLst>
          </p:cNvPr>
          <p:cNvSpPr txBox="1"/>
          <p:nvPr/>
        </p:nvSpPr>
        <p:spPr>
          <a:xfrm>
            <a:off x="733831" y="1923280"/>
            <a:ext cx="5276941" cy="3970318"/>
          </a:xfrm>
          <a:prstGeom prst="rect">
            <a:avLst/>
          </a:prstGeom>
          <a:noFill/>
        </p:spPr>
        <p:txBody>
          <a:bodyPr wrap="square">
            <a:spAutoFit/>
          </a:bodyPr>
          <a:lstStyle/>
          <a:p>
            <a:pPr algn="l"/>
            <a:r>
              <a:rPr lang="en-US" sz="1400" b="0" i="0" dirty="0" err="1">
                <a:solidFill>
                  <a:srgbClr val="333333"/>
                </a:solidFill>
                <a:effectLst/>
                <a:latin typeface="OpenSans"/>
              </a:rPr>
              <a:t>ave</a:t>
            </a:r>
            <a:r>
              <a:rPr lang="en-US" sz="1400" b="0" i="0" dirty="0">
                <a:solidFill>
                  <a:srgbClr val="333333"/>
                </a:solidFill>
                <a:effectLst/>
                <a:latin typeface="OpenSans"/>
              </a:rPr>
              <a:t> you wondered about the practical application </a:t>
            </a:r>
          </a:p>
          <a:p>
            <a:pPr algn="l"/>
            <a:r>
              <a:rPr lang="en-US" sz="1400" b="0" i="0" dirty="0">
                <a:solidFill>
                  <a:srgbClr val="333333"/>
                </a:solidFill>
                <a:effectLst/>
                <a:latin typeface="OpenSans"/>
              </a:rPr>
              <a:t>that illustrates the special features of blockchain technology? </a:t>
            </a:r>
          </a:p>
          <a:p>
            <a:pPr algn="l"/>
            <a:r>
              <a:rPr lang="en-US" sz="1400" b="0" i="0" dirty="0">
                <a:solidFill>
                  <a:srgbClr val="333333"/>
                </a:solidFill>
                <a:effectLst/>
                <a:latin typeface="OpenSans"/>
              </a:rPr>
              <a:t>Namely, Decentralization, Disintermediation, and Distributed Immutable Ledger.</a:t>
            </a:r>
          </a:p>
          <a:p>
            <a:pPr algn="l"/>
            <a:endParaRPr lang="en-US" sz="1400" dirty="0">
              <a:solidFill>
                <a:srgbClr val="333333"/>
              </a:solidFill>
              <a:latin typeface="OpenSans"/>
            </a:endParaRPr>
          </a:p>
          <a:p>
            <a:pPr algn="l"/>
            <a:r>
              <a:rPr lang="en-US" sz="1400" b="0" i="0" dirty="0">
                <a:solidFill>
                  <a:srgbClr val="333333"/>
                </a:solidFill>
                <a:effectLst/>
                <a:latin typeface="OpenSans"/>
              </a:rPr>
              <a:t>We'll explore two </a:t>
            </a:r>
            <a:r>
              <a:rPr lang="en-US" sz="1400" b="0" i="0" dirty="0" err="1">
                <a:solidFill>
                  <a:srgbClr val="333333"/>
                </a:solidFill>
                <a:effectLst/>
                <a:latin typeface="OpenSans"/>
              </a:rPr>
              <a:t>Dapp</a:t>
            </a:r>
            <a:r>
              <a:rPr lang="en-US" sz="1400" b="0" i="0" dirty="0">
                <a:solidFill>
                  <a:srgbClr val="333333"/>
                </a:solidFill>
                <a:effectLst/>
                <a:latin typeface="OpenSans"/>
              </a:rPr>
              <a:t> platforms; </a:t>
            </a:r>
          </a:p>
          <a:p>
            <a:pPr algn="l"/>
            <a:r>
              <a:rPr lang="en-US" sz="1400" b="0" i="0" dirty="0">
                <a:solidFill>
                  <a:srgbClr val="333333"/>
                </a:solidFill>
                <a:effectLst/>
                <a:latin typeface="OpenSans"/>
              </a:rPr>
              <a:t>Auger and Grid Plus,  which are both implemented on Ethereum.</a:t>
            </a:r>
          </a:p>
          <a:p>
            <a:pPr algn="l"/>
            <a:endParaRPr lang="en-US" sz="1400" dirty="0">
              <a:solidFill>
                <a:srgbClr val="333333"/>
              </a:solidFill>
              <a:latin typeface="OpenSans"/>
            </a:endParaRPr>
          </a:p>
          <a:p>
            <a:pPr algn="l"/>
            <a:r>
              <a:rPr lang="en-US" sz="1400" b="0" i="0" dirty="0">
                <a:solidFill>
                  <a:srgbClr val="333333"/>
                </a:solidFill>
                <a:effectLst/>
                <a:latin typeface="OpenSans"/>
              </a:rPr>
              <a:t>Auger and Grid Plus are layers above the smart contract, </a:t>
            </a:r>
          </a:p>
          <a:p>
            <a:pPr algn="l"/>
            <a:r>
              <a:rPr lang="en-US" sz="1400" b="0" i="0" dirty="0">
                <a:solidFill>
                  <a:srgbClr val="333333"/>
                </a:solidFill>
                <a:effectLst/>
                <a:latin typeface="OpenSans"/>
              </a:rPr>
              <a:t>each opening up the blockchain and the smart contract layer to the vast expands of vertical domains. </a:t>
            </a:r>
          </a:p>
          <a:p>
            <a:pPr algn="l"/>
            <a:endParaRPr lang="en-US" sz="1400" dirty="0">
              <a:solidFill>
                <a:srgbClr val="333333"/>
              </a:solidFill>
              <a:latin typeface="OpenSans"/>
            </a:endParaRPr>
          </a:p>
          <a:p>
            <a:pPr algn="l"/>
            <a:r>
              <a:rPr lang="en-US" sz="1400" b="0" i="0" dirty="0">
                <a:solidFill>
                  <a:srgbClr val="333333"/>
                </a:solidFill>
                <a:effectLst/>
                <a:latin typeface="OpenSans"/>
              </a:rPr>
              <a:t>In this case, it is the prediction markets and the energy retailing, respectively. More importantly, you can be a participant in these </a:t>
            </a:r>
            <a:r>
              <a:rPr lang="en-US" sz="1400" b="0" i="0" dirty="0" err="1">
                <a:solidFill>
                  <a:srgbClr val="333333"/>
                </a:solidFill>
                <a:effectLst/>
                <a:latin typeface="OpenSans"/>
              </a:rPr>
              <a:t>Dapp</a:t>
            </a:r>
            <a:r>
              <a:rPr lang="en-US" sz="1400" b="0" i="0" dirty="0">
                <a:solidFill>
                  <a:srgbClr val="333333"/>
                </a:solidFill>
                <a:effectLst/>
                <a:latin typeface="OpenSans"/>
              </a:rPr>
              <a:t> platforms, if you wish to do so. </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3766EFCC-1AF1-42F4-B0FF-A618D0D65FD4}"/>
              </a:ext>
            </a:extLst>
          </p:cNvPr>
          <p:cNvPicPr>
            <a:picLocks noGrp="1" noChangeAspect="1"/>
          </p:cNvPicPr>
          <p:nvPr>
            <p:ph idx="1"/>
          </p:nvPr>
        </p:nvPicPr>
        <p:blipFill>
          <a:blip r:embed="rId2"/>
          <a:stretch>
            <a:fillRect/>
          </a:stretch>
        </p:blipFill>
        <p:spPr>
          <a:xfrm>
            <a:off x="6781495" y="2014534"/>
            <a:ext cx="5055082" cy="2552411"/>
          </a:xfrm>
        </p:spPr>
      </p:pic>
      <p:pic>
        <p:nvPicPr>
          <p:cNvPr id="10" name="Picture 9">
            <a:extLst>
              <a:ext uri="{FF2B5EF4-FFF2-40B4-BE49-F238E27FC236}">
                <a16:creationId xmlns:a16="http://schemas.microsoft.com/office/drawing/2014/main" id="{DB82E850-14CF-075C-E323-AB6C4E301675}"/>
              </a:ext>
            </a:extLst>
          </p:cNvPr>
          <p:cNvPicPr>
            <a:picLocks noChangeAspect="1"/>
          </p:cNvPicPr>
          <p:nvPr/>
        </p:nvPicPr>
        <p:blipFill>
          <a:blip r:embed="rId3"/>
          <a:stretch>
            <a:fillRect/>
          </a:stretch>
        </p:blipFill>
        <p:spPr>
          <a:xfrm>
            <a:off x="7211291" y="4613044"/>
            <a:ext cx="4142509" cy="1448662"/>
          </a:xfrm>
          <a:prstGeom prst="rect">
            <a:avLst/>
          </a:prstGeom>
        </p:spPr>
      </p:pic>
    </p:spTree>
    <p:extLst>
      <p:ext uri="{BB962C8B-B14F-4D97-AF65-F5344CB8AC3E}">
        <p14:creationId xmlns:p14="http://schemas.microsoft.com/office/powerpoint/2010/main" val="264536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0B401-90E1-F8B4-375D-85F0B98B9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98E9F1-4977-D661-EF89-E8F354214BF9}"/>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Decentralized Application Platforms</a:t>
            </a:r>
            <a:endParaRPr lang="en-US" sz="3200" dirty="0"/>
          </a:p>
        </p:txBody>
      </p:sp>
      <p:sp>
        <p:nvSpPr>
          <p:cNvPr id="7" name="TextBox 6">
            <a:extLst>
              <a:ext uri="{FF2B5EF4-FFF2-40B4-BE49-F238E27FC236}">
                <a16:creationId xmlns:a16="http://schemas.microsoft.com/office/drawing/2014/main" id="{6E31F3EA-8DF7-3221-F641-DEE27745D6CE}"/>
              </a:ext>
            </a:extLst>
          </p:cNvPr>
          <p:cNvSpPr txBox="1"/>
          <p:nvPr/>
        </p:nvSpPr>
        <p:spPr>
          <a:xfrm>
            <a:off x="733831" y="1923280"/>
            <a:ext cx="5276941" cy="1815882"/>
          </a:xfrm>
          <a:prstGeom prst="rect">
            <a:avLst/>
          </a:prstGeom>
          <a:noFill/>
        </p:spPr>
        <p:txBody>
          <a:bodyPr wrap="square">
            <a:spAutoFit/>
          </a:bodyPr>
          <a:lstStyle/>
          <a:p>
            <a:pPr algn="l"/>
            <a:r>
              <a:rPr lang="en-US" sz="1400" b="0" i="0" dirty="0">
                <a:solidFill>
                  <a:srgbClr val="333333"/>
                </a:solidFill>
                <a:effectLst/>
                <a:latin typeface="OpenSans"/>
              </a:rPr>
              <a:t>where does the </a:t>
            </a:r>
            <a:r>
              <a:rPr lang="en-US" sz="1400" b="0" i="0" dirty="0" err="1">
                <a:solidFill>
                  <a:srgbClr val="333333"/>
                </a:solidFill>
                <a:effectLst/>
                <a:latin typeface="OpenSans"/>
              </a:rPr>
              <a:t>Dapp</a:t>
            </a:r>
            <a:r>
              <a:rPr lang="en-US" sz="1400" b="0" i="0" dirty="0">
                <a:solidFill>
                  <a:srgbClr val="333333"/>
                </a:solidFill>
                <a:effectLst/>
                <a:latin typeface="OpenSans"/>
              </a:rPr>
              <a:t> platform module fall in our specialization roadmap? </a:t>
            </a:r>
          </a:p>
          <a:p>
            <a:pPr algn="l"/>
            <a:r>
              <a:rPr lang="en-US" sz="1400" b="0" i="0" dirty="0">
                <a:solidFill>
                  <a:srgbClr val="333333"/>
                </a:solidFill>
                <a:effectLst/>
                <a:latin typeface="OpenSans"/>
              </a:rPr>
              <a:t>Recall material from earlier courses. </a:t>
            </a:r>
          </a:p>
          <a:p>
            <a:pPr algn="l"/>
            <a:r>
              <a:rPr lang="en-US" sz="1400" b="0" i="0" dirty="0">
                <a:solidFill>
                  <a:srgbClr val="333333"/>
                </a:solidFill>
                <a:effectLst/>
                <a:latin typeface="OpenSans"/>
              </a:rPr>
              <a:t>We've been developing these layers shown. </a:t>
            </a:r>
          </a:p>
          <a:p>
            <a:pPr algn="l"/>
            <a:r>
              <a:rPr lang="en-US" sz="1400" b="0" i="0" dirty="0">
                <a:solidFill>
                  <a:srgbClr val="333333"/>
                </a:solidFill>
                <a:effectLst/>
                <a:latin typeface="OpenSans"/>
              </a:rPr>
              <a:t>Previously we've developed simple </a:t>
            </a:r>
            <a:r>
              <a:rPr lang="en-US" sz="1400" b="0" i="0" dirty="0" err="1">
                <a:solidFill>
                  <a:srgbClr val="333333"/>
                </a:solidFill>
                <a:effectLst/>
                <a:latin typeface="OpenSans"/>
              </a:rPr>
              <a:t>Dapps</a:t>
            </a:r>
            <a:r>
              <a:rPr lang="en-US" sz="1400" b="0" i="0" dirty="0">
                <a:solidFill>
                  <a:srgbClr val="333333"/>
                </a:solidFill>
                <a:effectLst/>
                <a:latin typeface="OpenSans"/>
              </a:rPr>
              <a:t>, whereas here, </a:t>
            </a:r>
          </a:p>
          <a:p>
            <a:pPr algn="l"/>
            <a:r>
              <a:rPr lang="en-US" sz="1400" b="0" i="0" dirty="0">
                <a:solidFill>
                  <a:srgbClr val="333333"/>
                </a:solidFill>
                <a:effectLst/>
                <a:latin typeface="OpenSans"/>
              </a:rPr>
              <a:t>we'll explore a comprehensive platform for  a vertical business domain and understand how  smart contracts form a central role in these applications. </a:t>
            </a:r>
          </a:p>
        </p:txBody>
      </p:sp>
      <p:pic>
        <p:nvPicPr>
          <p:cNvPr id="8" name="Content Placeholder 7">
            <a:extLst>
              <a:ext uri="{FF2B5EF4-FFF2-40B4-BE49-F238E27FC236}">
                <a16:creationId xmlns:a16="http://schemas.microsoft.com/office/drawing/2014/main" id="{21FB616D-BDA3-7535-60BD-744B75E8986C}"/>
              </a:ext>
            </a:extLst>
          </p:cNvPr>
          <p:cNvPicPr>
            <a:picLocks noGrp="1" noChangeAspect="1"/>
          </p:cNvPicPr>
          <p:nvPr>
            <p:ph idx="1"/>
          </p:nvPr>
        </p:nvPicPr>
        <p:blipFill>
          <a:blip r:embed="rId2"/>
          <a:stretch>
            <a:fillRect/>
          </a:stretch>
        </p:blipFill>
        <p:spPr>
          <a:xfrm>
            <a:off x="6848234" y="1816389"/>
            <a:ext cx="4841096" cy="3319030"/>
          </a:xfrm>
        </p:spPr>
      </p:pic>
    </p:spTree>
    <p:extLst>
      <p:ext uri="{BB962C8B-B14F-4D97-AF65-F5344CB8AC3E}">
        <p14:creationId xmlns:p14="http://schemas.microsoft.com/office/powerpoint/2010/main" val="3027118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97C7D-63BC-FF25-3370-28358E6B0B18}"/>
              </a:ext>
            </a:extLst>
          </p:cNvPr>
          <p:cNvSpPr>
            <a:spLocks noGrp="1"/>
          </p:cNvSpPr>
          <p:nvPr>
            <p:ph type="title"/>
          </p:nvPr>
        </p:nvSpPr>
        <p:spPr/>
        <p:txBody>
          <a:bodyPr/>
          <a:lstStyle/>
          <a:p>
            <a:r>
              <a:rPr lang="en-US" dirty="0"/>
              <a:t>Course 4: Week1</a:t>
            </a:r>
          </a:p>
        </p:txBody>
      </p:sp>
      <p:sp>
        <p:nvSpPr>
          <p:cNvPr id="3" name="Content Placeholder 2">
            <a:extLst>
              <a:ext uri="{FF2B5EF4-FFF2-40B4-BE49-F238E27FC236}">
                <a16:creationId xmlns:a16="http://schemas.microsoft.com/office/drawing/2014/main" id="{A7F14AA7-1D65-0DF2-8DF8-68098FB8DCD9}"/>
              </a:ext>
            </a:extLst>
          </p:cNvPr>
          <p:cNvSpPr>
            <a:spLocks noGrp="1"/>
          </p:cNvSpPr>
          <p:nvPr>
            <p:ph idx="1"/>
          </p:nvPr>
        </p:nvSpPr>
        <p:spPr/>
        <p:txBody>
          <a:bodyPr>
            <a:normAutofit/>
          </a:bodyPr>
          <a:lstStyle/>
          <a:p>
            <a:pPr algn="l"/>
            <a:r>
              <a:rPr lang="en-US" b="0" i="0" dirty="0">
                <a:solidFill>
                  <a:srgbClr val="333333"/>
                </a:solidFill>
                <a:effectLst/>
                <a:latin typeface="OpenSans"/>
              </a:rPr>
              <a:t>Recall that Bitcoin protocol defined the transactions of a blockchain in terms of UTXOs, Unspent Transaction Outputs. An Ethereum protocol introduces smart contract and the concept of an account. </a:t>
            </a:r>
          </a:p>
          <a:p>
            <a:pPr algn="l"/>
            <a:r>
              <a:rPr lang="en-US" b="0" i="0" dirty="0">
                <a:solidFill>
                  <a:srgbClr val="333333"/>
                </a:solidFill>
                <a:effectLst/>
                <a:latin typeface="OpenSans"/>
              </a:rPr>
              <a:t>The Hyperledger Fabric goes further than this in defining a whole business network with roles and assets and aligning the protocol closer to real-world application. </a:t>
            </a:r>
          </a:p>
          <a:p>
            <a:pPr algn="l"/>
            <a:r>
              <a:rPr lang="en-US" b="0" i="0" dirty="0">
                <a:solidFill>
                  <a:srgbClr val="333333"/>
                </a:solidFill>
                <a:effectLst/>
                <a:latin typeface="OpenSans"/>
              </a:rPr>
              <a:t>Note that Hyperledger Fabric 1.0 is the only production framework out of The Linux Foundation at this time.</a:t>
            </a:r>
          </a:p>
          <a:p>
            <a:pPr marL="0" indent="0">
              <a:buNone/>
            </a:pPr>
            <a:endParaRPr lang="en-US" dirty="0"/>
          </a:p>
        </p:txBody>
      </p:sp>
    </p:spTree>
    <p:extLst>
      <p:ext uri="{BB962C8B-B14F-4D97-AF65-F5344CB8AC3E}">
        <p14:creationId xmlns:p14="http://schemas.microsoft.com/office/powerpoint/2010/main" val="1845769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605D6-CF2E-D188-1EE4-4B9DF6B576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0B425-0A7B-6F8C-29B0-581E11F6D1CC}"/>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Decentralized Application Platforms</a:t>
            </a:r>
            <a:endParaRPr lang="en-US" sz="3200" dirty="0"/>
          </a:p>
        </p:txBody>
      </p:sp>
      <p:sp>
        <p:nvSpPr>
          <p:cNvPr id="7" name="TextBox 6">
            <a:extLst>
              <a:ext uri="{FF2B5EF4-FFF2-40B4-BE49-F238E27FC236}">
                <a16:creationId xmlns:a16="http://schemas.microsoft.com/office/drawing/2014/main" id="{F3B02A10-F7A1-3113-FC17-A3F2E6E0FD2E}"/>
              </a:ext>
            </a:extLst>
          </p:cNvPr>
          <p:cNvSpPr txBox="1"/>
          <p:nvPr/>
        </p:nvSpPr>
        <p:spPr>
          <a:xfrm>
            <a:off x="733831" y="1923280"/>
            <a:ext cx="5276941" cy="2462213"/>
          </a:xfrm>
          <a:prstGeom prst="rect">
            <a:avLst/>
          </a:prstGeom>
          <a:noFill/>
        </p:spPr>
        <p:txBody>
          <a:bodyPr wrap="square">
            <a:spAutoFit/>
          </a:bodyPr>
          <a:lstStyle/>
          <a:p>
            <a:pPr algn="l"/>
            <a:r>
              <a:rPr lang="en-US" sz="1400" b="0" i="0" dirty="0">
                <a:solidFill>
                  <a:srgbClr val="333333"/>
                </a:solidFill>
                <a:effectLst/>
                <a:latin typeface="OpenSans"/>
              </a:rPr>
              <a:t>Auger and Grid Plus are chosen </a:t>
            </a:r>
          </a:p>
          <a:p>
            <a:pPr algn="l"/>
            <a:r>
              <a:rPr lang="en-US" sz="1400" b="0" i="0" dirty="0">
                <a:solidFill>
                  <a:srgbClr val="333333"/>
                </a:solidFill>
                <a:effectLst/>
                <a:latin typeface="OpenSans"/>
              </a:rPr>
              <a:t>specifically to illustrate two very diverse uses of the blockchain. </a:t>
            </a:r>
          </a:p>
          <a:p>
            <a:pPr algn="l"/>
            <a:r>
              <a:rPr lang="en-US" sz="1400" b="0" i="0" dirty="0">
                <a:solidFill>
                  <a:srgbClr val="333333"/>
                </a:solidFill>
                <a:effectLst/>
                <a:latin typeface="OpenSans"/>
              </a:rPr>
              <a:t>These applications have extended history, </a:t>
            </a:r>
          </a:p>
          <a:p>
            <a:pPr algn="l"/>
            <a:r>
              <a:rPr lang="en-US" sz="1400" b="0" i="0" dirty="0">
                <a:solidFill>
                  <a:srgbClr val="333333"/>
                </a:solidFill>
                <a:effectLst/>
                <a:latin typeface="OpenSans"/>
              </a:rPr>
              <a:t>complex components, and operations. </a:t>
            </a:r>
          </a:p>
          <a:p>
            <a:pPr algn="l"/>
            <a:r>
              <a:rPr lang="en-US" sz="1400" b="0" i="0" dirty="0">
                <a:solidFill>
                  <a:srgbClr val="333333"/>
                </a:solidFill>
                <a:effectLst/>
                <a:latin typeface="OpenSans"/>
              </a:rPr>
              <a:t>Provenance of transactions are critical in both applications. </a:t>
            </a:r>
          </a:p>
          <a:p>
            <a:pPr algn="l"/>
            <a:r>
              <a:rPr lang="en-US" sz="1400" b="0" i="0" dirty="0">
                <a:solidFill>
                  <a:srgbClr val="333333"/>
                </a:solidFill>
                <a:effectLst/>
                <a:latin typeface="OpenSans"/>
              </a:rPr>
              <a:t>They are addressing real world problems, not hypothetical ones. </a:t>
            </a:r>
          </a:p>
          <a:p>
            <a:pPr algn="l"/>
            <a:r>
              <a:rPr lang="en-US" sz="1400" b="0" i="0" dirty="0">
                <a:solidFill>
                  <a:srgbClr val="333333"/>
                </a:solidFill>
                <a:effectLst/>
                <a:latin typeface="OpenSans"/>
              </a:rPr>
              <a:t>They offer innovative models for other domains to adapt. </a:t>
            </a:r>
          </a:p>
          <a:p>
            <a:pPr algn="l"/>
            <a:r>
              <a:rPr lang="en-US" sz="1400" b="0" i="0" dirty="0">
                <a:solidFill>
                  <a:srgbClr val="333333"/>
                </a:solidFill>
                <a:effectLst/>
                <a:latin typeface="OpenSans"/>
              </a:rPr>
              <a:t>On completion of this module, you will be able to discuss the architecture and working of Auger platform, list use cases for Auger, </a:t>
            </a:r>
          </a:p>
          <a:p>
            <a:pPr algn="l"/>
            <a:r>
              <a:rPr lang="en-US" sz="1400" b="0" i="0" dirty="0">
                <a:solidFill>
                  <a:srgbClr val="333333"/>
                </a:solidFill>
                <a:effectLst/>
                <a:latin typeface="OpenSans"/>
              </a:rPr>
              <a:t>explain the architecture and working of Grid Plus platform,  and explore how Grid Plus can be used.</a:t>
            </a:r>
          </a:p>
        </p:txBody>
      </p:sp>
      <p:pic>
        <p:nvPicPr>
          <p:cNvPr id="6" name="Content Placeholder 5">
            <a:extLst>
              <a:ext uri="{FF2B5EF4-FFF2-40B4-BE49-F238E27FC236}">
                <a16:creationId xmlns:a16="http://schemas.microsoft.com/office/drawing/2014/main" id="{999361B2-797B-3328-E140-2D1571617BEA}"/>
              </a:ext>
            </a:extLst>
          </p:cNvPr>
          <p:cNvPicPr>
            <a:picLocks noGrp="1" noChangeAspect="1"/>
          </p:cNvPicPr>
          <p:nvPr>
            <p:ph idx="1"/>
          </p:nvPr>
        </p:nvPicPr>
        <p:blipFill>
          <a:blip r:embed="rId2"/>
          <a:stretch>
            <a:fillRect/>
          </a:stretch>
        </p:blipFill>
        <p:spPr>
          <a:xfrm>
            <a:off x="6270945" y="1885662"/>
            <a:ext cx="5473643" cy="2977284"/>
          </a:xfrm>
        </p:spPr>
      </p:pic>
    </p:spTree>
    <p:extLst>
      <p:ext uri="{BB962C8B-B14F-4D97-AF65-F5344CB8AC3E}">
        <p14:creationId xmlns:p14="http://schemas.microsoft.com/office/powerpoint/2010/main" val="4028775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81EA0-5F9B-48F1-851C-B94E9CE33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0444E-1D27-B7DB-CFE2-97A98F483D7E}"/>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Augur</a:t>
            </a:r>
            <a:endParaRPr lang="en-US" sz="3200" dirty="0"/>
          </a:p>
        </p:txBody>
      </p:sp>
      <p:sp>
        <p:nvSpPr>
          <p:cNvPr id="7" name="TextBox 6">
            <a:extLst>
              <a:ext uri="{FF2B5EF4-FFF2-40B4-BE49-F238E27FC236}">
                <a16:creationId xmlns:a16="http://schemas.microsoft.com/office/drawing/2014/main" id="{FD7C4D92-DF47-C141-A3CE-EE83E1CAB43E}"/>
              </a:ext>
            </a:extLst>
          </p:cNvPr>
          <p:cNvSpPr txBox="1"/>
          <p:nvPr/>
        </p:nvSpPr>
        <p:spPr>
          <a:xfrm>
            <a:off x="733831" y="1923280"/>
            <a:ext cx="5276941" cy="3323987"/>
          </a:xfrm>
          <a:prstGeom prst="rect">
            <a:avLst/>
          </a:prstGeom>
          <a:noFill/>
        </p:spPr>
        <p:txBody>
          <a:bodyPr wrap="square">
            <a:spAutoFit/>
          </a:bodyPr>
          <a:lstStyle/>
          <a:p>
            <a:pPr algn="l"/>
            <a:r>
              <a:rPr lang="en-US" sz="1400" b="0" i="0" dirty="0">
                <a:solidFill>
                  <a:srgbClr val="333333"/>
                </a:solidFill>
                <a:effectLst/>
                <a:latin typeface="OpenSans"/>
              </a:rPr>
              <a:t>Augur leverages the trust decentralization of the blockchain and opens up the prediction markets to the wisdom of the crowds.</a:t>
            </a:r>
          </a:p>
          <a:p>
            <a:pPr algn="l"/>
            <a:r>
              <a:rPr lang="en-US" sz="1400" b="0" i="0" dirty="0">
                <a:solidFill>
                  <a:srgbClr val="333333"/>
                </a:solidFill>
                <a:effectLst/>
                <a:latin typeface="OpenSans"/>
              </a:rPr>
              <a:t>Participants can join and leave as they wish. That's why it is trustless. It is decentralized since its underlying technology is based on the decentralization feature of the blockchain. </a:t>
            </a:r>
          </a:p>
          <a:p>
            <a:pPr algn="l"/>
            <a:r>
              <a:rPr lang="en-US" sz="1400" b="0" i="0" dirty="0">
                <a:solidFill>
                  <a:srgbClr val="333333"/>
                </a:solidFill>
                <a:effectLst/>
                <a:latin typeface="OpenSans"/>
              </a:rPr>
              <a:t>The participants are not bound by any central authority. In a typical mode of operation, a market creator post a market event for which she seeks the wisdom of the participants. </a:t>
            </a:r>
          </a:p>
          <a:p>
            <a:pPr algn="l"/>
            <a:r>
              <a:rPr lang="en-US" sz="1400" b="0" i="0" dirty="0">
                <a:solidFill>
                  <a:srgbClr val="333333"/>
                </a:solidFill>
                <a:effectLst/>
                <a:latin typeface="OpenSans"/>
              </a:rPr>
              <a:t>Market reporters speculate on the outcome of this event. Once the outcome is known, the participants who forecast the outcome correctly, win a payback and others lose the money they put in it. </a:t>
            </a:r>
          </a:p>
          <a:p>
            <a:pPr algn="l"/>
            <a:r>
              <a:rPr lang="en-US" sz="1400" b="0" i="0" dirty="0">
                <a:solidFill>
                  <a:srgbClr val="333333"/>
                </a:solidFill>
                <a:effectLst/>
                <a:latin typeface="OpenSans"/>
              </a:rPr>
              <a:t>The end-to-end process is carried out automatically by the Ethereum Smart Contracts.</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F1B1772B-F00E-B400-F4D3-C349F1769DF9}"/>
              </a:ext>
            </a:extLst>
          </p:cNvPr>
          <p:cNvPicPr>
            <a:picLocks noGrp="1" noChangeAspect="1"/>
          </p:cNvPicPr>
          <p:nvPr>
            <p:ph idx="1"/>
          </p:nvPr>
        </p:nvPicPr>
        <p:blipFill>
          <a:blip r:embed="rId2"/>
          <a:stretch>
            <a:fillRect/>
          </a:stretch>
        </p:blipFill>
        <p:spPr>
          <a:xfrm>
            <a:off x="6729085" y="2009630"/>
            <a:ext cx="4890720" cy="2838739"/>
          </a:xfrm>
        </p:spPr>
      </p:pic>
    </p:spTree>
    <p:extLst>
      <p:ext uri="{BB962C8B-B14F-4D97-AF65-F5344CB8AC3E}">
        <p14:creationId xmlns:p14="http://schemas.microsoft.com/office/powerpoint/2010/main" val="3269881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A1CBC-477D-4FFF-B86D-9DDD3A146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8DDFB4-35EC-CF49-7C18-261BF360794E}"/>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Augur</a:t>
            </a:r>
            <a:endParaRPr lang="en-US" sz="3200" dirty="0"/>
          </a:p>
        </p:txBody>
      </p:sp>
      <p:sp>
        <p:nvSpPr>
          <p:cNvPr id="7" name="TextBox 6">
            <a:extLst>
              <a:ext uri="{FF2B5EF4-FFF2-40B4-BE49-F238E27FC236}">
                <a16:creationId xmlns:a16="http://schemas.microsoft.com/office/drawing/2014/main" id="{89CFD6A6-162C-8D0C-B7D1-C27F4C68BCEC}"/>
              </a:ext>
            </a:extLst>
          </p:cNvPr>
          <p:cNvSpPr txBox="1"/>
          <p:nvPr/>
        </p:nvSpPr>
        <p:spPr>
          <a:xfrm>
            <a:off x="733831" y="1559254"/>
            <a:ext cx="5276941" cy="4832092"/>
          </a:xfrm>
          <a:prstGeom prst="rect">
            <a:avLst/>
          </a:prstGeom>
          <a:noFill/>
        </p:spPr>
        <p:txBody>
          <a:bodyPr wrap="square">
            <a:spAutoFit/>
          </a:bodyPr>
          <a:lstStyle/>
          <a:p>
            <a:pPr algn="l"/>
            <a:r>
              <a:rPr lang="en-US" sz="1400" b="0" i="0" dirty="0">
                <a:solidFill>
                  <a:srgbClr val="333333"/>
                </a:solidFill>
                <a:effectLst/>
                <a:latin typeface="OpenSans"/>
              </a:rPr>
              <a:t>End-to-end Prediction Market, Augur facilitates an end-to-end process from creation to settlement of a prediction on anything, from an idea of project, proposal, stock, stock futures, pouts and experiment in others. </a:t>
            </a:r>
          </a:p>
          <a:p>
            <a:pPr algn="l"/>
            <a:r>
              <a:rPr lang="en-US" sz="1400" b="0" i="0" dirty="0">
                <a:solidFill>
                  <a:srgbClr val="333333"/>
                </a:solidFill>
                <a:effectLst/>
                <a:latin typeface="OpenSans"/>
              </a:rPr>
              <a:t>This is set up by a smart contract. The next key idea is the trading platform. To give just a few examples, Augur allows decentralized global trading on any idea, a proposal and event outcome or the effect of a policy. </a:t>
            </a:r>
          </a:p>
          <a:p>
            <a:pPr algn="l"/>
            <a:r>
              <a:rPr lang="en-US" sz="1400" b="0" i="0" dirty="0">
                <a:solidFill>
                  <a:srgbClr val="333333"/>
                </a:solidFill>
                <a:effectLst/>
                <a:latin typeface="OpenSans"/>
              </a:rPr>
              <a:t>Trading patterns can be used to forecast outcomes. Since all of these are decentralized, anybody anywhere can participate. The next idea is reputation system. </a:t>
            </a:r>
          </a:p>
          <a:p>
            <a:pPr algn="l"/>
            <a:r>
              <a:rPr lang="en-US" sz="1400" b="0" i="0" dirty="0">
                <a:solidFill>
                  <a:srgbClr val="333333"/>
                </a:solidFill>
                <a:effectLst/>
                <a:latin typeface="OpenSans"/>
              </a:rPr>
              <a:t>Augur provides a platform for decentralized participants to speculate on an event outcome based on their belief, then the crowd reporting process.</a:t>
            </a:r>
          </a:p>
          <a:p>
            <a:pPr algn="l"/>
            <a:r>
              <a:rPr lang="en-US" sz="1400" b="0" i="0" dirty="0">
                <a:solidFill>
                  <a:srgbClr val="333333"/>
                </a:solidFill>
                <a:effectLst/>
                <a:latin typeface="OpenSans"/>
              </a:rPr>
              <a:t>Augur features an incentivized model for materializing the wisdom of </a:t>
            </a:r>
          </a:p>
          <a:p>
            <a:pPr algn="l"/>
            <a:r>
              <a:rPr lang="en-US" sz="1400" b="0" i="0" dirty="0">
                <a:solidFill>
                  <a:srgbClr val="333333"/>
                </a:solidFill>
                <a:effectLst/>
                <a:latin typeface="OpenSans"/>
              </a:rPr>
              <a:t>the crowd using its own token rep or reputation token. Oracle, Augur captures the wisdom of the crowd in a secure Oracle that could be accessed by the underlying smart contracts for resolving the outcomes. </a:t>
            </a:r>
          </a:p>
          <a:p>
            <a:pPr algn="l"/>
            <a:r>
              <a:rPr lang="en-US" sz="1400" b="0" i="0" dirty="0">
                <a:solidFill>
                  <a:srgbClr val="333333"/>
                </a:solidFill>
                <a:effectLst/>
                <a:latin typeface="OpenSans"/>
              </a:rPr>
              <a:t>Prediction markets is indeed a complex system that's why we need  an automated auditable smart contract based system to implement Augur in a decentralized context. </a:t>
            </a:r>
          </a:p>
        </p:txBody>
      </p:sp>
      <p:pic>
        <p:nvPicPr>
          <p:cNvPr id="14" name="Content Placeholder 13">
            <a:extLst>
              <a:ext uri="{FF2B5EF4-FFF2-40B4-BE49-F238E27FC236}">
                <a16:creationId xmlns:a16="http://schemas.microsoft.com/office/drawing/2014/main" id="{96409FD1-1B84-1D53-E9F3-D3EB96AEFD34}"/>
              </a:ext>
            </a:extLst>
          </p:cNvPr>
          <p:cNvPicPr>
            <a:picLocks noGrp="1" noChangeAspect="1"/>
          </p:cNvPicPr>
          <p:nvPr>
            <p:ph idx="1"/>
          </p:nvPr>
        </p:nvPicPr>
        <p:blipFill>
          <a:blip r:embed="rId2"/>
          <a:stretch>
            <a:fillRect/>
          </a:stretch>
        </p:blipFill>
        <p:spPr>
          <a:xfrm>
            <a:off x="7435175" y="1861128"/>
            <a:ext cx="4022994" cy="3386139"/>
          </a:xfrm>
        </p:spPr>
      </p:pic>
    </p:spTree>
    <p:extLst>
      <p:ext uri="{BB962C8B-B14F-4D97-AF65-F5344CB8AC3E}">
        <p14:creationId xmlns:p14="http://schemas.microsoft.com/office/powerpoint/2010/main" val="1448092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70E5A-3018-325A-E779-4AB698844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AA2C3-A7B4-47F5-5DBE-9007DE9E4372}"/>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Augur</a:t>
            </a:r>
            <a:endParaRPr lang="en-US" sz="3200" dirty="0"/>
          </a:p>
        </p:txBody>
      </p:sp>
      <p:sp>
        <p:nvSpPr>
          <p:cNvPr id="7" name="TextBox 6">
            <a:extLst>
              <a:ext uri="{FF2B5EF4-FFF2-40B4-BE49-F238E27FC236}">
                <a16:creationId xmlns:a16="http://schemas.microsoft.com/office/drawing/2014/main" id="{4905B0EE-12ED-1AC3-F740-9C3E096779B5}"/>
              </a:ext>
            </a:extLst>
          </p:cNvPr>
          <p:cNvSpPr txBox="1"/>
          <p:nvPr/>
        </p:nvSpPr>
        <p:spPr>
          <a:xfrm>
            <a:off x="733831" y="1559254"/>
            <a:ext cx="5276941" cy="4401205"/>
          </a:xfrm>
          <a:prstGeom prst="rect">
            <a:avLst/>
          </a:prstGeom>
          <a:noFill/>
        </p:spPr>
        <p:txBody>
          <a:bodyPr wrap="square">
            <a:spAutoFit/>
          </a:bodyPr>
          <a:lstStyle/>
          <a:p>
            <a:pPr algn="l"/>
            <a:r>
              <a:rPr lang="en-US" sz="1400" b="0" i="0" dirty="0">
                <a:solidFill>
                  <a:srgbClr val="1F1F1F"/>
                </a:solidFill>
                <a:effectLst/>
                <a:latin typeface="Source Sans Pro" panose="020B0503030403020204" pitchFamily="34" charset="0"/>
              </a:rPr>
              <a:t>There are three main roles or types of participants.</a:t>
            </a:r>
          </a:p>
          <a:p>
            <a:pPr algn="l"/>
            <a:r>
              <a:rPr lang="en-US" sz="1400" b="0" i="0" dirty="0">
                <a:solidFill>
                  <a:srgbClr val="333333"/>
                </a:solidFill>
                <a:effectLst/>
                <a:latin typeface="OpenSans"/>
              </a:rPr>
              <a:t>You can be a market creator, who places the market event and sets the expected outcomes, pays fees and escrows, and establishes the rules, and designates the initial set of reporters. </a:t>
            </a:r>
          </a:p>
          <a:p>
            <a:pPr algn="l"/>
            <a:r>
              <a:rPr lang="en-US" sz="1400" b="0" i="0" dirty="0">
                <a:solidFill>
                  <a:srgbClr val="333333"/>
                </a:solidFill>
                <a:effectLst/>
                <a:latin typeface="OpenSans"/>
              </a:rPr>
              <a:t>You can also be a trader, who places the bets on the expected </a:t>
            </a:r>
          </a:p>
          <a:p>
            <a:pPr algn="l"/>
            <a:r>
              <a:rPr lang="en-US" sz="1400" b="0" i="0" dirty="0">
                <a:solidFill>
                  <a:srgbClr val="333333"/>
                </a:solidFill>
                <a:effectLst/>
                <a:latin typeface="OpenSans"/>
              </a:rPr>
              <a:t>outcomes and takes part in the pre-reporting phase of the process. Traders buy and trade shares that bet on the odds of the outcomes. </a:t>
            </a:r>
          </a:p>
          <a:p>
            <a:pPr algn="l"/>
            <a:r>
              <a:rPr lang="en-US" sz="1400" b="0" i="0" dirty="0">
                <a:solidFill>
                  <a:srgbClr val="333333"/>
                </a:solidFill>
                <a:effectLst/>
                <a:latin typeface="OpenSans"/>
              </a:rPr>
              <a:t>The trading currency is currently Ether, that of Ethereum blockchain.</a:t>
            </a:r>
          </a:p>
          <a:p>
            <a:pPr algn="l"/>
            <a:r>
              <a:rPr lang="en-US" sz="1400" b="0" i="0" dirty="0">
                <a:solidFill>
                  <a:srgbClr val="333333"/>
                </a:solidFill>
                <a:effectLst/>
                <a:latin typeface="OpenSans"/>
              </a:rPr>
              <a:t>In the next role, you can be a reporter, who reports on the outcomes. </a:t>
            </a:r>
          </a:p>
          <a:p>
            <a:pPr algn="l"/>
            <a:r>
              <a:rPr lang="en-US" sz="1400" b="0" i="0" dirty="0">
                <a:solidFill>
                  <a:srgbClr val="333333"/>
                </a:solidFill>
                <a:effectLst/>
                <a:latin typeface="OpenSans"/>
              </a:rPr>
              <a:t>Understand that outcomes do not have to be binary, as we all know.</a:t>
            </a:r>
          </a:p>
          <a:p>
            <a:pPr algn="l"/>
            <a:r>
              <a:rPr lang="en-US" sz="1400" b="0" i="0" dirty="0">
                <a:solidFill>
                  <a:srgbClr val="333333"/>
                </a:solidFill>
                <a:effectLst/>
                <a:latin typeface="OpenSans"/>
              </a:rPr>
              <a:t>The reporter can be a designated reporter, or  an open reporter, based on the phase of the process.</a:t>
            </a:r>
          </a:p>
          <a:p>
            <a:pPr algn="l"/>
            <a:r>
              <a:rPr lang="en-US" sz="1400" b="0" i="0" dirty="0">
                <a:solidFill>
                  <a:srgbClr val="1F1F1F"/>
                </a:solidFill>
                <a:effectLst/>
                <a:latin typeface="Source Sans Pro" panose="020B0503030403020204" pitchFamily="34" charset="0"/>
              </a:rPr>
              <a:t>The prediction process runs it's course.</a:t>
            </a:r>
            <a:endParaRPr lang="en-US" sz="1400" dirty="0">
              <a:solidFill>
                <a:srgbClr val="333333"/>
              </a:solidFill>
              <a:latin typeface="OpenSans"/>
            </a:endParaRPr>
          </a:p>
          <a:p>
            <a:pPr algn="l"/>
            <a:r>
              <a:rPr lang="en-US" sz="1400" b="0" i="0" dirty="0">
                <a:solidFill>
                  <a:srgbClr val="333333"/>
                </a:solidFill>
                <a:effectLst/>
                <a:latin typeface="OpenSans"/>
              </a:rPr>
              <a:t>Do not expect just one round of crowd reports to arrive at a prediction outcome. Most of them may take years by nature of the idea.</a:t>
            </a:r>
          </a:p>
          <a:p>
            <a:pPr algn="l"/>
            <a:r>
              <a:rPr lang="en-US" sz="1400" b="0" i="0" dirty="0">
                <a:solidFill>
                  <a:srgbClr val="333333"/>
                </a:solidFill>
                <a:effectLst/>
                <a:latin typeface="OpenSans"/>
              </a:rPr>
              <a:t>Outcomes may not be binary. It can be scalar with many possible outcomes.</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26BDCD2F-5167-2115-E37F-F53DB834F58A}"/>
              </a:ext>
            </a:extLst>
          </p:cNvPr>
          <p:cNvPicPr>
            <a:picLocks noGrp="1" noChangeAspect="1"/>
          </p:cNvPicPr>
          <p:nvPr>
            <p:ph idx="1"/>
          </p:nvPr>
        </p:nvPicPr>
        <p:blipFill>
          <a:blip r:embed="rId2"/>
          <a:stretch>
            <a:fillRect/>
          </a:stretch>
        </p:blipFill>
        <p:spPr>
          <a:xfrm>
            <a:off x="7312653" y="1714788"/>
            <a:ext cx="3723875" cy="3185102"/>
          </a:xfrm>
        </p:spPr>
      </p:pic>
    </p:spTree>
    <p:extLst>
      <p:ext uri="{BB962C8B-B14F-4D97-AF65-F5344CB8AC3E}">
        <p14:creationId xmlns:p14="http://schemas.microsoft.com/office/powerpoint/2010/main" val="1847575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483BC-B76A-A649-6143-F0736DEE0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EAE9C-21A7-1F08-3B55-86C552771239}"/>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Augur</a:t>
            </a:r>
            <a:endParaRPr lang="en-US" sz="3200" dirty="0"/>
          </a:p>
        </p:txBody>
      </p:sp>
      <p:sp>
        <p:nvSpPr>
          <p:cNvPr id="7" name="TextBox 6">
            <a:extLst>
              <a:ext uri="{FF2B5EF4-FFF2-40B4-BE49-F238E27FC236}">
                <a16:creationId xmlns:a16="http://schemas.microsoft.com/office/drawing/2014/main" id="{18E8F435-3AD3-5D00-1B53-52C1540B6B00}"/>
              </a:ext>
            </a:extLst>
          </p:cNvPr>
          <p:cNvSpPr txBox="1"/>
          <p:nvPr/>
        </p:nvSpPr>
        <p:spPr>
          <a:xfrm>
            <a:off x="775395" y="2843108"/>
            <a:ext cx="10991733" cy="1600438"/>
          </a:xfrm>
          <a:prstGeom prst="rect">
            <a:avLst/>
          </a:prstGeom>
          <a:noFill/>
        </p:spPr>
        <p:txBody>
          <a:bodyPr wrap="square">
            <a:spAutoFit/>
          </a:bodyPr>
          <a:lstStyle/>
          <a:p>
            <a:pPr algn="l"/>
            <a:r>
              <a:rPr lang="en-US" sz="1400" b="0" i="0" dirty="0">
                <a:solidFill>
                  <a:srgbClr val="1F1F1F"/>
                </a:solidFill>
                <a:effectLst/>
                <a:latin typeface="Source Sans Pro" panose="020B0503030403020204" pitchFamily="34" charset="0"/>
              </a:rPr>
              <a:t>high level understanding of the process. A stakeholder creates a marketplace. </a:t>
            </a:r>
            <a:r>
              <a:rPr lang="en-US" sz="1400" b="0" i="0" dirty="0">
                <a:solidFill>
                  <a:srgbClr val="333333"/>
                </a:solidFill>
                <a:effectLst/>
                <a:latin typeface="OpenSans"/>
              </a:rPr>
              <a:t>This results in configuration and deployment of smart contracts on the Ethereum network. Rep tokens are used in this process and Ether for smart contract executions. </a:t>
            </a:r>
            <a:r>
              <a:rPr lang="en-US" sz="1400" b="0" i="0" dirty="0">
                <a:solidFill>
                  <a:srgbClr val="1F1F1F"/>
                </a:solidFill>
                <a:effectLst/>
                <a:latin typeface="Source Sans Pro" panose="020B0503030403020204" pitchFamily="34" charset="0"/>
              </a:rPr>
              <a:t>Trading begins as soon as a prediction event is posted. </a:t>
            </a:r>
            <a:r>
              <a:rPr lang="en-US" sz="1400" b="0" i="0" dirty="0">
                <a:solidFill>
                  <a:srgbClr val="333333"/>
                </a:solidFill>
                <a:effectLst/>
                <a:latin typeface="OpenSans"/>
              </a:rPr>
              <a:t>The designated reporting period begins. After the designated reporting period, a ten-to-two outcome prediction may be available. </a:t>
            </a:r>
          </a:p>
          <a:p>
            <a:pPr algn="l"/>
            <a:r>
              <a:rPr lang="en-US" sz="1400" b="0" i="0" dirty="0">
                <a:solidFill>
                  <a:srgbClr val="333333"/>
                </a:solidFill>
                <a:effectLst/>
                <a:latin typeface="OpenSans"/>
              </a:rPr>
              <a:t>If not, the first prediction after this is assumed to be the predicted outcome.</a:t>
            </a:r>
          </a:p>
          <a:p>
            <a:pPr algn="l"/>
            <a:r>
              <a:rPr lang="en-US" sz="1400" b="0" i="0" dirty="0">
                <a:solidFill>
                  <a:srgbClr val="333333"/>
                </a:solidFill>
                <a:effectLst/>
                <a:latin typeface="OpenSans"/>
              </a:rPr>
              <a:t>It can be disputed by the reporters by staking rep tokens. In the worst case, the dispute phase made it result in a fork. Augur protocol has robust methods to address forks and the disputes. </a:t>
            </a:r>
            <a:r>
              <a:rPr lang="en-US" sz="1400" b="0" i="0" dirty="0">
                <a:solidFill>
                  <a:srgbClr val="1F1F1F"/>
                </a:solidFill>
                <a:effectLst/>
                <a:latin typeface="Source Sans Pro" panose="020B0503030403020204" pitchFamily="34" charset="0"/>
              </a:rPr>
              <a:t>Next, the prediction phase ends with a prediction.</a:t>
            </a:r>
          </a:p>
          <a:p>
            <a:pPr algn="l"/>
            <a:r>
              <a:rPr lang="en-US" sz="1400" b="0" i="0" dirty="0">
                <a:solidFill>
                  <a:srgbClr val="333333"/>
                </a:solidFill>
                <a:effectLst/>
                <a:latin typeface="OpenSans"/>
              </a:rPr>
              <a:t>The event happens. The next phase of reporting begins. At the end of the reporting period, the collective reported outcome is a </a:t>
            </a:r>
            <a:r>
              <a:rPr lang="en-US" sz="1400" b="0" i="0" dirty="0" err="1">
                <a:solidFill>
                  <a:srgbClr val="333333"/>
                </a:solidFill>
                <a:effectLst/>
                <a:latin typeface="OpenSans"/>
              </a:rPr>
              <a:t>availble</a:t>
            </a:r>
            <a:r>
              <a:rPr lang="en-US" sz="1400" b="0" i="0" dirty="0">
                <a:solidFill>
                  <a:srgbClr val="333333"/>
                </a:solidFill>
                <a:effectLst/>
                <a:latin typeface="OpenSans"/>
              </a:rPr>
              <a:t> as an oracle.</a:t>
            </a:r>
          </a:p>
        </p:txBody>
      </p:sp>
      <p:pic>
        <p:nvPicPr>
          <p:cNvPr id="12" name="Content Placeholder 11">
            <a:extLst>
              <a:ext uri="{FF2B5EF4-FFF2-40B4-BE49-F238E27FC236}">
                <a16:creationId xmlns:a16="http://schemas.microsoft.com/office/drawing/2014/main" id="{BCEFD773-3F59-464E-6D5B-29209BF2D744}"/>
              </a:ext>
            </a:extLst>
          </p:cNvPr>
          <p:cNvPicPr>
            <a:picLocks noGrp="1" noChangeAspect="1"/>
          </p:cNvPicPr>
          <p:nvPr>
            <p:ph idx="1"/>
          </p:nvPr>
        </p:nvPicPr>
        <p:blipFill>
          <a:blip r:embed="rId2"/>
          <a:stretch>
            <a:fillRect/>
          </a:stretch>
        </p:blipFill>
        <p:spPr>
          <a:xfrm>
            <a:off x="1789468" y="1399872"/>
            <a:ext cx="7467676" cy="1117038"/>
          </a:xfrm>
        </p:spPr>
      </p:pic>
    </p:spTree>
    <p:extLst>
      <p:ext uri="{BB962C8B-B14F-4D97-AF65-F5344CB8AC3E}">
        <p14:creationId xmlns:p14="http://schemas.microsoft.com/office/powerpoint/2010/main" val="1821558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81A55-D831-84FD-24D3-1ECC53A95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344F85-D2BC-4F29-95F4-07EEAC36B3D8}"/>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Grid+</a:t>
            </a:r>
            <a:endParaRPr lang="en-US" sz="3200" dirty="0"/>
          </a:p>
        </p:txBody>
      </p:sp>
      <p:sp>
        <p:nvSpPr>
          <p:cNvPr id="7" name="TextBox 6">
            <a:extLst>
              <a:ext uri="{FF2B5EF4-FFF2-40B4-BE49-F238E27FC236}">
                <a16:creationId xmlns:a16="http://schemas.microsoft.com/office/drawing/2014/main" id="{44CA3C84-242A-81CE-AB6D-F218F59238A0}"/>
              </a:ext>
            </a:extLst>
          </p:cNvPr>
          <p:cNvSpPr txBox="1"/>
          <p:nvPr/>
        </p:nvSpPr>
        <p:spPr>
          <a:xfrm>
            <a:off x="554181" y="1924089"/>
            <a:ext cx="6161114" cy="2462213"/>
          </a:xfrm>
          <a:prstGeom prst="rect">
            <a:avLst/>
          </a:prstGeom>
          <a:noFill/>
        </p:spPr>
        <p:txBody>
          <a:bodyPr wrap="square">
            <a:spAutoFit/>
          </a:bodyPr>
          <a:lstStyle/>
          <a:p>
            <a:pPr algn="l"/>
            <a:r>
              <a:rPr lang="en-US" sz="1400" b="0" i="0" dirty="0">
                <a:solidFill>
                  <a:srgbClr val="333333"/>
                </a:solidFill>
                <a:effectLst/>
                <a:latin typeface="OpenSans"/>
              </a:rPr>
              <a:t>Shown here are four phases of the energy supply chain: production, </a:t>
            </a:r>
          </a:p>
          <a:p>
            <a:pPr algn="l"/>
            <a:r>
              <a:rPr lang="en-US" sz="1400" b="0" i="0" dirty="0">
                <a:solidFill>
                  <a:srgbClr val="333333"/>
                </a:solidFill>
                <a:effectLst/>
                <a:latin typeface="OpenSans"/>
              </a:rPr>
              <a:t>transmission, distribution, and retail. </a:t>
            </a:r>
          </a:p>
          <a:p>
            <a:pPr algn="l"/>
            <a:r>
              <a:rPr lang="en-US" sz="1400" b="0" i="0" dirty="0">
                <a:solidFill>
                  <a:srgbClr val="333333"/>
                </a:solidFill>
                <a:effectLst/>
                <a:latin typeface="OpenSans"/>
              </a:rPr>
              <a:t>Of these, Grid+ focuses on innovating the energy retail sector with the integration of the blockchain technology. </a:t>
            </a:r>
          </a:p>
          <a:p>
            <a:pPr algn="l"/>
            <a:endParaRPr lang="en-US" sz="1400" dirty="0">
              <a:solidFill>
                <a:srgbClr val="333333"/>
              </a:solidFill>
              <a:latin typeface="OpenSans"/>
            </a:endParaRPr>
          </a:p>
          <a:p>
            <a:pPr algn="l"/>
            <a:r>
              <a:rPr lang="en-US" sz="1400" b="0" i="0" dirty="0">
                <a:solidFill>
                  <a:srgbClr val="333333"/>
                </a:solidFill>
                <a:effectLst/>
                <a:latin typeface="OpenSans"/>
              </a:rPr>
              <a:t>There are opportunities for modernization, improving efficiency, updating payment system, and cost cutting for the end-user. Field experts suggest that about 50 percent of  the end-user energy cost is not for electricity but for the administrative warheads. </a:t>
            </a:r>
          </a:p>
          <a:p>
            <a:pPr algn="l"/>
            <a:endParaRPr lang="en-US" sz="1400" b="0" i="0" dirty="0">
              <a:solidFill>
                <a:srgbClr val="333333"/>
              </a:solidFill>
              <a:effectLst/>
              <a:latin typeface="OpenSans"/>
            </a:endParaRPr>
          </a:p>
          <a:p>
            <a:pPr algn="l"/>
            <a:endParaRPr lang="en-US" sz="14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CEABC3FA-9859-165F-9FA0-343B4B758742}"/>
              </a:ext>
            </a:extLst>
          </p:cNvPr>
          <p:cNvPicPr>
            <a:picLocks noGrp="1" noChangeAspect="1"/>
          </p:cNvPicPr>
          <p:nvPr>
            <p:ph idx="1"/>
          </p:nvPr>
        </p:nvPicPr>
        <p:blipFill>
          <a:blip r:embed="rId2"/>
          <a:stretch>
            <a:fillRect/>
          </a:stretch>
        </p:blipFill>
        <p:spPr>
          <a:xfrm>
            <a:off x="7293549" y="2720242"/>
            <a:ext cx="4473579" cy="1565431"/>
          </a:xfrm>
        </p:spPr>
      </p:pic>
    </p:spTree>
    <p:extLst>
      <p:ext uri="{BB962C8B-B14F-4D97-AF65-F5344CB8AC3E}">
        <p14:creationId xmlns:p14="http://schemas.microsoft.com/office/powerpoint/2010/main" val="1847399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08F7A-583A-1DB7-7CDC-C48C1AB19D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D34CE8-E43D-52D8-926E-69D564BFC571}"/>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Grid+</a:t>
            </a:r>
            <a:endParaRPr lang="en-US" sz="3200" dirty="0"/>
          </a:p>
        </p:txBody>
      </p:sp>
      <p:sp>
        <p:nvSpPr>
          <p:cNvPr id="7" name="TextBox 6">
            <a:extLst>
              <a:ext uri="{FF2B5EF4-FFF2-40B4-BE49-F238E27FC236}">
                <a16:creationId xmlns:a16="http://schemas.microsoft.com/office/drawing/2014/main" id="{C6559385-25A9-93B2-651D-C02D97430ADD}"/>
              </a:ext>
            </a:extLst>
          </p:cNvPr>
          <p:cNvSpPr txBox="1"/>
          <p:nvPr/>
        </p:nvSpPr>
        <p:spPr>
          <a:xfrm>
            <a:off x="554181" y="1924089"/>
            <a:ext cx="6161114" cy="3323987"/>
          </a:xfrm>
          <a:prstGeom prst="rect">
            <a:avLst/>
          </a:prstGeom>
          <a:noFill/>
        </p:spPr>
        <p:txBody>
          <a:bodyPr wrap="square">
            <a:spAutoFit/>
          </a:bodyPr>
          <a:lstStyle/>
          <a:p>
            <a:pPr algn="l"/>
            <a:r>
              <a:rPr lang="en-US" sz="1400" b="0" i="0" dirty="0">
                <a:solidFill>
                  <a:srgbClr val="333333"/>
                </a:solidFill>
                <a:effectLst/>
                <a:latin typeface="OpenSans"/>
              </a:rPr>
              <a:t>Grid+ pushes market signals to the end-users who can retain </a:t>
            </a:r>
          </a:p>
          <a:p>
            <a:pPr algn="l"/>
            <a:r>
              <a:rPr lang="en-US" sz="1400" b="0" i="0" dirty="0">
                <a:solidFill>
                  <a:srgbClr val="333333"/>
                </a:solidFill>
                <a:effectLst/>
                <a:latin typeface="OpenSans"/>
              </a:rPr>
              <a:t>control of their energy assets and make smart decisions. </a:t>
            </a:r>
          </a:p>
          <a:p>
            <a:pPr algn="l"/>
            <a:r>
              <a:rPr lang="en-US" sz="1400" b="0" i="0" dirty="0">
                <a:solidFill>
                  <a:srgbClr val="333333"/>
                </a:solidFill>
                <a:effectLst/>
                <a:latin typeface="OpenSans"/>
              </a:rPr>
              <a:t>This improves energy usage efficiency and also reduces costs to the end-user.</a:t>
            </a:r>
          </a:p>
          <a:p>
            <a:pPr algn="l"/>
            <a:r>
              <a:rPr lang="en-US" sz="1400" b="0" i="0" dirty="0">
                <a:solidFill>
                  <a:srgbClr val="333333"/>
                </a:solidFill>
                <a:effectLst/>
                <a:latin typeface="OpenSans"/>
              </a:rPr>
              <a:t>Grid+ provides a seamless payment system, </a:t>
            </a:r>
          </a:p>
          <a:p>
            <a:pPr algn="l"/>
            <a:r>
              <a:rPr lang="en-US" sz="1400" b="0" i="0" dirty="0">
                <a:solidFill>
                  <a:srgbClr val="333333"/>
                </a:solidFill>
                <a:effectLst/>
                <a:latin typeface="OpenSans"/>
              </a:rPr>
              <a:t>leveraging crypto tokens, thus improving efficiency in the energy payments system. Have you noticed, it's all about disintermediation of the energy system.</a:t>
            </a:r>
          </a:p>
          <a:p>
            <a:pPr algn="l"/>
            <a:endParaRPr lang="en-US" sz="1400" dirty="0">
              <a:solidFill>
                <a:srgbClr val="333333"/>
              </a:solidFill>
              <a:latin typeface="OpenSans"/>
            </a:endParaRPr>
          </a:p>
          <a:p>
            <a:pPr algn="l"/>
            <a:r>
              <a:rPr lang="en-US" sz="1400" b="0" i="0" dirty="0">
                <a:solidFill>
                  <a:srgbClr val="333333"/>
                </a:solidFill>
                <a:effectLst/>
                <a:latin typeface="OpenSans"/>
              </a:rPr>
              <a:t>In a deregulated electricity market, market participants other than the utility companies own power plants and transmission lines. In such contexts, the companies that generate electricity, sell electricity into a wholesale market, </a:t>
            </a:r>
          </a:p>
          <a:p>
            <a:pPr algn="l"/>
            <a:r>
              <a:rPr lang="en-US" sz="1400" b="0" i="0" dirty="0">
                <a:solidFill>
                  <a:srgbClr val="333333"/>
                </a:solidFill>
                <a:effectLst/>
                <a:latin typeface="OpenSans"/>
              </a:rPr>
              <a:t>and the retail energy suppliers purchase this electricity to sell it to the customers. </a:t>
            </a:r>
          </a:p>
          <a:p>
            <a:pPr algn="l"/>
            <a:r>
              <a:rPr lang="en-US" sz="1400" b="0" i="0" dirty="0">
                <a:solidFill>
                  <a:srgbClr val="333333"/>
                </a:solidFill>
                <a:effectLst/>
                <a:latin typeface="OpenSans"/>
              </a:rPr>
              <a:t>This deregulated electricity market offers an opportunity for Grid+ to test its operational capacity and commercial viability. </a:t>
            </a:r>
          </a:p>
          <a:p>
            <a:pPr algn="l"/>
            <a:r>
              <a:rPr lang="en-US" sz="1400" b="0" i="0" dirty="0">
                <a:solidFill>
                  <a:srgbClr val="333333"/>
                </a:solidFill>
                <a:effectLst/>
                <a:latin typeface="OpenSans"/>
              </a:rPr>
              <a:t> </a:t>
            </a:r>
          </a:p>
          <a:p>
            <a:pPr algn="l"/>
            <a:endParaRPr lang="en-US" sz="14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8800ED9B-32AE-D9AD-7AEE-8C2BB99E28C4}"/>
              </a:ext>
            </a:extLst>
          </p:cNvPr>
          <p:cNvPicPr>
            <a:picLocks noGrp="1" noChangeAspect="1"/>
          </p:cNvPicPr>
          <p:nvPr>
            <p:ph idx="1"/>
          </p:nvPr>
        </p:nvPicPr>
        <p:blipFill>
          <a:blip r:embed="rId2"/>
          <a:stretch>
            <a:fillRect/>
          </a:stretch>
        </p:blipFill>
        <p:spPr>
          <a:xfrm>
            <a:off x="6830129" y="2365952"/>
            <a:ext cx="4877061" cy="2815648"/>
          </a:xfrm>
        </p:spPr>
      </p:pic>
    </p:spTree>
    <p:extLst>
      <p:ext uri="{BB962C8B-B14F-4D97-AF65-F5344CB8AC3E}">
        <p14:creationId xmlns:p14="http://schemas.microsoft.com/office/powerpoint/2010/main" val="133782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76C57-2650-07A7-CB93-E8BF79E1A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E4E16C-671C-99AC-D5F5-C31DA7455719}"/>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Grid+</a:t>
            </a:r>
            <a:endParaRPr lang="en-US" sz="3200" dirty="0"/>
          </a:p>
        </p:txBody>
      </p:sp>
      <p:pic>
        <p:nvPicPr>
          <p:cNvPr id="6" name="Content Placeholder 5">
            <a:extLst>
              <a:ext uri="{FF2B5EF4-FFF2-40B4-BE49-F238E27FC236}">
                <a16:creationId xmlns:a16="http://schemas.microsoft.com/office/drawing/2014/main" id="{FFE2DB6D-2F78-62BE-2720-BC2761DB1509}"/>
              </a:ext>
            </a:extLst>
          </p:cNvPr>
          <p:cNvPicPr>
            <a:picLocks noGrp="1" noChangeAspect="1"/>
          </p:cNvPicPr>
          <p:nvPr>
            <p:ph idx="1"/>
          </p:nvPr>
        </p:nvPicPr>
        <p:blipFill>
          <a:blip r:embed="rId2"/>
          <a:stretch>
            <a:fillRect/>
          </a:stretch>
        </p:blipFill>
        <p:spPr>
          <a:xfrm>
            <a:off x="7245073" y="1323736"/>
            <a:ext cx="4269969" cy="1503277"/>
          </a:xfrm>
        </p:spPr>
      </p:pic>
      <p:pic>
        <p:nvPicPr>
          <p:cNvPr id="12" name="Picture 11">
            <a:extLst>
              <a:ext uri="{FF2B5EF4-FFF2-40B4-BE49-F238E27FC236}">
                <a16:creationId xmlns:a16="http://schemas.microsoft.com/office/drawing/2014/main" id="{6333ED20-8366-64BE-B837-F753EABBE954}"/>
              </a:ext>
            </a:extLst>
          </p:cNvPr>
          <p:cNvPicPr>
            <a:picLocks noChangeAspect="1"/>
          </p:cNvPicPr>
          <p:nvPr/>
        </p:nvPicPr>
        <p:blipFill>
          <a:blip r:embed="rId3"/>
          <a:stretch>
            <a:fillRect/>
          </a:stretch>
        </p:blipFill>
        <p:spPr>
          <a:xfrm>
            <a:off x="7245073" y="3029509"/>
            <a:ext cx="3846871" cy="1550619"/>
          </a:xfrm>
          <a:prstGeom prst="rect">
            <a:avLst/>
          </a:prstGeom>
        </p:spPr>
      </p:pic>
      <p:pic>
        <p:nvPicPr>
          <p:cNvPr id="14" name="Picture 13">
            <a:extLst>
              <a:ext uri="{FF2B5EF4-FFF2-40B4-BE49-F238E27FC236}">
                <a16:creationId xmlns:a16="http://schemas.microsoft.com/office/drawing/2014/main" id="{DE5BCF2E-0738-3632-AD99-743660921168}"/>
              </a:ext>
            </a:extLst>
          </p:cNvPr>
          <p:cNvPicPr>
            <a:picLocks noChangeAspect="1"/>
          </p:cNvPicPr>
          <p:nvPr/>
        </p:nvPicPr>
        <p:blipFill>
          <a:blip r:embed="rId4"/>
          <a:stretch>
            <a:fillRect/>
          </a:stretch>
        </p:blipFill>
        <p:spPr>
          <a:xfrm>
            <a:off x="7245074" y="4782625"/>
            <a:ext cx="4539672" cy="1265644"/>
          </a:xfrm>
          <a:prstGeom prst="rect">
            <a:avLst/>
          </a:prstGeom>
        </p:spPr>
      </p:pic>
      <p:sp>
        <p:nvSpPr>
          <p:cNvPr id="28" name="Rectangle 12">
            <a:extLst>
              <a:ext uri="{FF2B5EF4-FFF2-40B4-BE49-F238E27FC236}">
                <a16:creationId xmlns:a16="http://schemas.microsoft.com/office/drawing/2014/main" id="{885B737A-9FF6-0180-8A7B-D0078BA8B65C}"/>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TextBox 28">
            <a:extLst>
              <a:ext uri="{FF2B5EF4-FFF2-40B4-BE49-F238E27FC236}">
                <a16:creationId xmlns:a16="http://schemas.microsoft.com/office/drawing/2014/main" id="{F6C29599-03B6-A9E8-C918-41758CB54208}"/>
              </a:ext>
            </a:extLst>
          </p:cNvPr>
          <p:cNvSpPr txBox="1"/>
          <p:nvPr/>
        </p:nvSpPr>
        <p:spPr>
          <a:xfrm>
            <a:off x="719386" y="1534112"/>
            <a:ext cx="6214453" cy="4616648"/>
          </a:xfrm>
          <a:prstGeom prst="rect">
            <a:avLst/>
          </a:prstGeom>
          <a:noFill/>
        </p:spPr>
        <p:txBody>
          <a:bodyPr wrap="square" rtlCol="0">
            <a:spAutoFit/>
          </a:bodyPr>
          <a:lstStyle/>
          <a:p>
            <a:pPr algn="l"/>
            <a:r>
              <a:rPr lang="en-US" sz="1600" b="0" i="0" dirty="0">
                <a:solidFill>
                  <a:srgbClr val="333333"/>
                </a:solidFill>
                <a:effectLst/>
                <a:latin typeface="OpenSans"/>
              </a:rPr>
              <a:t>A Grid+ Smart Agent is a computing device that hosts a software for blockchain transaction, multi-signature crypto wallet with PKI security, and off chain payments for faster confirmations. </a:t>
            </a:r>
          </a:p>
          <a:p>
            <a:pPr algn="l"/>
            <a:r>
              <a:rPr lang="en-US" sz="1600" b="0" i="0" dirty="0">
                <a:solidFill>
                  <a:srgbClr val="333333"/>
                </a:solidFill>
                <a:effectLst/>
                <a:latin typeface="OpenSans"/>
              </a:rPr>
              <a:t>Next key idea is the intelligent electricity usage. </a:t>
            </a:r>
          </a:p>
          <a:p>
            <a:pPr algn="l"/>
            <a:r>
              <a:rPr lang="en-US" sz="1600" b="0" i="0" dirty="0">
                <a:solidFill>
                  <a:srgbClr val="333333"/>
                </a:solidFill>
                <a:effectLst/>
                <a:latin typeface="OpenSans"/>
              </a:rPr>
              <a:t>Electricity trading is a complicated process with many intricacies, Grid+ manages these by coding efficient price options for the customers using smart contract. </a:t>
            </a:r>
          </a:p>
          <a:p>
            <a:pPr algn="l"/>
            <a:r>
              <a:rPr lang="en-US" sz="1600" b="0" i="0" dirty="0">
                <a:solidFill>
                  <a:srgbClr val="333333"/>
                </a:solidFill>
                <a:effectLst/>
                <a:latin typeface="OpenSans"/>
              </a:rPr>
              <a:t>ERC20 Token payments: A special ERC20 compliant token called BOLT has been created for payment purposes. </a:t>
            </a:r>
          </a:p>
          <a:p>
            <a:pPr algn="l"/>
            <a:r>
              <a:rPr lang="en-US" sz="1600" b="0" i="0" dirty="0">
                <a:solidFill>
                  <a:srgbClr val="333333"/>
                </a:solidFill>
                <a:effectLst/>
                <a:latin typeface="OpenSans"/>
              </a:rPr>
              <a:t>Integration to Internet of Things devices, IoT devices: A smart agent can be integrated into other intelligent agents in a household like NEST and electric batteries such as Tesla Power Wall. Remote control: Grid+ enables integration of mobile phones and computing devices to allow remote control of its operation. Intuitive user interface that allows easy interaction with the system. </a:t>
            </a:r>
          </a:p>
          <a:p>
            <a:pPr algn="l"/>
            <a:r>
              <a:rPr lang="en-US" sz="1600" b="0" i="0" dirty="0">
                <a:solidFill>
                  <a:srgbClr val="333333"/>
                </a:solidFill>
                <a:effectLst/>
                <a:latin typeface="OpenSans"/>
              </a:rPr>
              <a:t>Even though blockchain and crypto token are involved, </a:t>
            </a:r>
          </a:p>
          <a:p>
            <a:pPr algn="l"/>
            <a:r>
              <a:rPr lang="en-US" sz="1600" b="0" i="0" dirty="0">
                <a:solidFill>
                  <a:srgbClr val="333333"/>
                </a:solidFill>
                <a:effectLst/>
                <a:latin typeface="OpenSans"/>
              </a:rPr>
              <a:t>the end-user does not require any technical knowledge about the underlying infrastructure</a:t>
            </a:r>
          </a:p>
        </p:txBody>
      </p:sp>
    </p:spTree>
    <p:extLst>
      <p:ext uri="{BB962C8B-B14F-4D97-AF65-F5344CB8AC3E}">
        <p14:creationId xmlns:p14="http://schemas.microsoft.com/office/powerpoint/2010/main" val="3164932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E5CA6-9B8A-E027-9594-12B015E42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23F2A-0EF2-80CE-E8B0-4C94DFB7E5F5}"/>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Grid+</a:t>
            </a:r>
            <a:endParaRPr lang="en-US" sz="3200" dirty="0"/>
          </a:p>
        </p:txBody>
      </p:sp>
      <p:sp>
        <p:nvSpPr>
          <p:cNvPr id="28" name="Rectangle 12">
            <a:extLst>
              <a:ext uri="{FF2B5EF4-FFF2-40B4-BE49-F238E27FC236}">
                <a16:creationId xmlns:a16="http://schemas.microsoft.com/office/drawing/2014/main" id="{DF9D296E-0160-1B3E-F2B0-8F454001E5EE}"/>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TextBox 28">
            <a:extLst>
              <a:ext uri="{FF2B5EF4-FFF2-40B4-BE49-F238E27FC236}">
                <a16:creationId xmlns:a16="http://schemas.microsoft.com/office/drawing/2014/main" id="{7E6069FC-3E31-7515-A5D1-D2C5878ECBC5}"/>
              </a:ext>
            </a:extLst>
          </p:cNvPr>
          <p:cNvSpPr txBox="1"/>
          <p:nvPr/>
        </p:nvSpPr>
        <p:spPr>
          <a:xfrm>
            <a:off x="719387" y="1534112"/>
            <a:ext cx="4793016" cy="3539430"/>
          </a:xfrm>
          <a:prstGeom prst="rect">
            <a:avLst/>
          </a:prstGeom>
          <a:noFill/>
        </p:spPr>
        <p:txBody>
          <a:bodyPr wrap="square" rtlCol="0">
            <a:spAutoFit/>
          </a:bodyPr>
          <a:lstStyle/>
          <a:p>
            <a:pPr algn="l"/>
            <a:r>
              <a:rPr lang="en-US" sz="1600" b="0" i="0" dirty="0">
                <a:solidFill>
                  <a:srgbClr val="333333"/>
                </a:solidFill>
                <a:effectLst/>
                <a:latin typeface="OpenSans"/>
              </a:rPr>
              <a:t>The components inside the dotted rectangle are at the consumer's location, maybe a residential house. </a:t>
            </a:r>
          </a:p>
          <a:p>
            <a:pPr algn="l"/>
            <a:r>
              <a:rPr lang="en-US" sz="1600" b="0" i="0" dirty="0">
                <a:solidFill>
                  <a:srgbClr val="333333"/>
                </a:solidFill>
                <a:effectLst/>
                <a:latin typeface="OpenSans"/>
              </a:rPr>
              <a:t>It has a smart meter, main panel, </a:t>
            </a:r>
          </a:p>
          <a:p>
            <a:pPr algn="l"/>
            <a:r>
              <a:rPr lang="en-US" sz="1600" b="0" i="0" dirty="0">
                <a:solidFill>
                  <a:srgbClr val="333333"/>
                </a:solidFill>
                <a:effectLst/>
                <a:latin typeface="OpenSans"/>
              </a:rPr>
              <a:t>several electricity-based devices, heating ventilation, air conditioning, HVAC, battery, PVs or photovoltaic devices that could be, solar panels generating electricity.</a:t>
            </a:r>
          </a:p>
          <a:p>
            <a:pPr algn="l"/>
            <a:r>
              <a:rPr lang="en-US" sz="1600" b="0" i="0" dirty="0">
                <a:solidFill>
                  <a:srgbClr val="333333"/>
                </a:solidFill>
                <a:effectLst/>
                <a:latin typeface="OpenSans"/>
              </a:rPr>
              <a:t>n the right side are the wireless hub devices such as NEST,  customer smartphone, and finally at the bottom, you see the Grid+ smart agent, SA. </a:t>
            </a:r>
          </a:p>
          <a:p>
            <a:pPr algn="l"/>
            <a:r>
              <a:rPr lang="en-US" sz="1600" b="0" i="0" dirty="0">
                <a:solidFill>
                  <a:srgbClr val="333333"/>
                </a:solidFill>
                <a:effectLst/>
                <a:latin typeface="OpenSans"/>
              </a:rPr>
              <a:t>Smart agent is connected via the Internet to the Grid+ retailer shown at the top.  Grid+ under smart agent are deployed on the blockchain. </a:t>
            </a:r>
          </a:p>
          <a:p>
            <a:pPr algn="l"/>
            <a:endParaRPr lang="en-US" sz="1600"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8203BFB4-6267-02FF-4592-C5F864421B52}"/>
              </a:ext>
            </a:extLst>
          </p:cNvPr>
          <p:cNvPicPr>
            <a:picLocks noGrp="1" noChangeAspect="1"/>
          </p:cNvPicPr>
          <p:nvPr>
            <p:ph idx="1"/>
          </p:nvPr>
        </p:nvPicPr>
        <p:blipFill>
          <a:blip r:embed="rId2"/>
          <a:stretch>
            <a:fillRect/>
          </a:stretch>
        </p:blipFill>
        <p:spPr>
          <a:xfrm>
            <a:off x="5827864" y="1942633"/>
            <a:ext cx="5473688" cy="3080066"/>
          </a:xfrm>
        </p:spPr>
      </p:pic>
    </p:spTree>
    <p:extLst>
      <p:ext uri="{BB962C8B-B14F-4D97-AF65-F5344CB8AC3E}">
        <p14:creationId xmlns:p14="http://schemas.microsoft.com/office/powerpoint/2010/main" val="515405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145A2-CF05-7B90-440A-8831299EF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D3C8C-679F-2F48-767A-7D91E0FE87D0}"/>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Grid+</a:t>
            </a:r>
            <a:endParaRPr lang="en-US" sz="3200" dirty="0"/>
          </a:p>
        </p:txBody>
      </p:sp>
      <p:sp>
        <p:nvSpPr>
          <p:cNvPr id="28" name="Rectangle 12">
            <a:extLst>
              <a:ext uri="{FF2B5EF4-FFF2-40B4-BE49-F238E27FC236}">
                <a16:creationId xmlns:a16="http://schemas.microsoft.com/office/drawing/2014/main" id="{358500D3-FE7B-6ED0-C7F5-F742A7435AEE}"/>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TextBox 28">
            <a:extLst>
              <a:ext uri="{FF2B5EF4-FFF2-40B4-BE49-F238E27FC236}">
                <a16:creationId xmlns:a16="http://schemas.microsoft.com/office/drawing/2014/main" id="{7EB9DC85-155E-0BAA-50E2-1F81161F336C}"/>
              </a:ext>
            </a:extLst>
          </p:cNvPr>
          <p:cNvSpPr txBox="1"/>
          <p:nvPr/>
        </p:nvSpPr>
        <p:spPr>
          <a:xfrm>
            <a:off x="719387" y="1534112"/>
            <a:ext cx="4793016" cy="3293209"/>
          </a:xfrm>
          <a:prstGeom prst="rect">
            <a:avLst/>
          </a:prstGeom>
          <a:noFill/>
        </p:spPr>
        <p:txBody>
          <a:bodyPr wrap="square" rtlCol="0">
            <a:spAutoFit/>
          </a:bodyPr>
          <a:lstStyle/>
          <a:p>
            <a:pPr algn="l"/>
            <a:r>
              <a:rPr lang="en-US" sz="1600" b="0" i="0" dirty="0">
                <a:solidFill>
                  <a:srgbClr val="333333"/>
                </a:solidFill>
                <a:effectLst/>
                <a:latin typeface="OpenSans"/>
              </a:rPr>
              <a:t>You can also see three signatures, MS1, MS2 and MS3. Grid+ is indeed multi-sig with two out of three sign for triggering a transaction. Users can use smartphones. MS3 and MS2 are used to control and configure smart agent. Even if the smart agent is stolen or compromised, it cannot be misused and coins in it cannot be misused because it is multi-sig. Grid+ working. Compare the Grid+ architecture with </a:t>
            </a:r>
            <a:r>
              <a:rPr lang="en-US" sz="1600" b="0" i="0" dirty="0" err="1">
                <a:solidFill>
                  <a:srgbClr val="333333"/>
                </a:solidFill>
                <a:effectLst/>
                <a:latin typeface="OpenSans"/>
              </a:rPr>
              <a:t>dApps</a:t>
            </a:r>
            <a:r>
              <a:rPr lang="en-US" sz="1600" b="0" i="0" dirty="0">
                <a:solidFill>
                  <a:srgbClr val="333333"/>
                </a:solidFill>
                <a:effectLst/>
                <a:latin typeface="OpenSans"/>
              </a:rPr>
              <a:t> we developed. The former is indeed a complex interplay of many systems. The smart contracts and the blockchain are the new system components in the electric grid, automating the de-centralized usage and the energy generators. </a:t>
            </a:r>
          </a:p>
        </p:txBody>
      </p:sp>
      <p:pic>
        <p:nvPicPr>
          <p:cNvPr id="7" name="Content Placeholder 6">
            <a:extLst>
              <a:ext uri="{FF2B5EF4-FFF2-40B4-BE49-F238E27FC236}">
                <a16:creationId xmlns:a16="http://schemas.microsoft.com/office/drawing/2014/main" id="{EBD9AF0F-55CB-0F1A-1F09-6F4F64AAF479}"/>
              </a:ext>
            </a:extLst>
          </p:cNvPr>
          <p:cNvPicPr>
            <a:picLocks noGrp="1" noChangeAspect="1"/>
          </p:cNvPicPr>
          <p:nvPr>
            <p:ph idx="1"/>
          </p:nvPr>
        </p:nvPicPr>
        <p:blipFill>
          <a:blip r:embed="rId2"/>
          <a:stretch>
            <a:fillRect/>
          </a:stretch>
        </p:blipFill>
        <p:spPr>
          <a:xfrm>
            <a:off x="5827864" y="1942633"/>
            <a:ext cx="5473688" cy="3080066"/>
          </a:xfrm>
        </p:spPr>
      </p:pic>
    </p:spTree>
    <p:extLst>
      <p:ext uri="{BB962C8B-B14F-4D97-AF65-F5344CB8AC3E}">
        <p14:creationId xmlns:p14="http://schemas.microsoft.com/office/powerpoint/2010/main" val="1513409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5451C-6793-19CF-83BF-D91AD60CC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0B157-1541-A266-FE9E-88232C3173DF}"/>
              </a:ext>
            </a:extLst>
          </p:cNvPr>
          <p:cNvSpPr>
            <a:spLocks noGrp="1"/>
          </p:cNvSpPr>
          <p:nvPr>
            <p:ph type="title"/>
          </p:nvPr>
        </p:nvSpPr>
        <p:spPr/>
        <p:txBody>
          <a:bodyPr/>
          <a:lstStyle/>
          <a:p>
            <a:r>
              <a:rPr lang="en-US" dirty="0"/>
              <a:t>Course 4: Week1</a:t>
            </a:r>
          </a:p>
        </p:txBody>
      </p:sp>
      <p:sp>
        <p:nvSpPr>
          <p:cNvPr id="4" name="Content Placeholder 3">
            <a:extLst>
              <a:ext uri="{FF2B5EF4-FFF2-40B4-BE49-F238E27FC236}">
                <a16:creationId xmlns:a16="http://schemas.microsoft.com/office/drawing/2014/main" id="{E1E3E473-E64B-2F82-3E52-13AA6B42ACAB}"/>
              </a:ext>
            </a:extLst>
          </p:cNvPr>
          <p:cNvSpPr>
            <a:spLocks noGrp="1"/>
          </p:cNvSpPr>
          <p:nvPr>
            <p:ph idx="1"/>
          </p:nvPr>
        </p:nvSpPr>
        <p:spPr/>
        <p:txBody>
          <a:bodyPr>
            <a:normAutofit/>
          </a:bodyPr>
          <a:lstStyle/>
          <a:p>
            <a:pPr marL="0" indent="0" algn="l">
              <a:buNone/>
            </a:pPr>
            <a:r>
              <a:rPr lang="en-US" sz="1800" b="1" i="0" dirty="0">
                <a:solidFill>
                  <a:srgbClr val="333333"/>
                </a:solidFill>
                <a:effectLst/>
                <a:latin typeface="OpenSans"/>
              </a:rPr>
              <a:t>Let's explore significant differences between Bitcoin, Ethereum, and Hyperledger.</a:t>
            </a:r>
          </a:p>
          <a:p>
            <a:r>
              <a:rPr lang="en-US" sz="1800" b="0" i="0" dirty="0">
                <a:solidFill>
                  <a:srgbClr val="1F1F1F"/>
                </a:solidFill>
                <a:effectLst/>
                <a:latin typeface="Source Sans Pro" panose="020B0503030403020204" pitchFamily="34" charset="0"/>
              </a:rPr>
              <a:t>In Hyperledger protocol there is no cryptocurrency.</a:t>
            </a:r>
          </a:p>
          <a:p>
            <a:pPr algn="l"/>
            <a:r>
              <a:rPr lang="en-US" sz="1800" b="0" i="0" dirty="0">
                <a:solidFill>
                  <a:srgbClr val="333333"/>
                </a:solidFill>
                <a:effectLst/>
                <a:latin typeface="OpenSans"/>
              </a:rPr>
              <a:t>Hyperledger is designed for handling only business logic, such as the smart contract functionality.</a:t>
            </a:r>
          </a:p>
          <a:p>
            <a:r>
              <a:rPr lang="en-US" sz="1800" b="0" i="0" dirty="0">
                <a:solidFill>
                  <a:srgbClr val="1F1F1F"/>
                </a:solidFill>
                <a:effectLst/>
                <a:latin typeface="Source Sans Pro" panose="020B0503030403020204" pitchFamily="34" charset="0"/>
              </a:rPr>
              <a:t>The smart contract code is called </a:t>
            </a:r>
            <a:r>
              <a:rPr lang="en-US" sz="1800" b="0" i="0" dirty="0" err="1">
                <a:solidFill>
                  <a:srgbClr val="1F1F1F"/>
                </a:solidFill>
                <a:effectLst/>
                <a:latin typeface="Source Sans Pro" panose="020B0503030403020204" pitchFamily="34" charset="0"/>
              </a:rPr>
              <a:t>chaincode</a:t>
            </a:r>
            <a:r>
              <a:rPr lang="en-US" sz="1800" b="0" i="0" dirty="0">
                <a:solidFill>
                  <a:srgbClr val="1F1F1F"/>
                </a:solidFill>
                <a:effectLst/>
                <a:latin typeface="Source Sans Pro" panose="020B0503030403020204" pitchFamily="34" charset="0"/>
              </a:rPr>
              <a:t> in Hyperledger.</a:t>
            </a:r>
          </a:p>
          <a:p>
            <a:pPr algn="l"/>
            <a:r>
              <a:rPr lang="en-US" sz="1800" b="0" i="0" dirty="0">
                <a:solidFill>
                  <a:srgbClr val="333333"/>
                </a:solidFill>
                <a:effectLst/>
                <a:latin typeface="OpenSans"/>
              </a:rPr>
              <a:t>An even more significant difference between Bitcoin and Hyperledger is that Fabric is a permissioned blockchain, and unknown peers cannot join and leave the network as they wish.</a:t>
            </a:r>
          </a:p>
          <a:p>
            <a:pPr algn="l"/>
            <a:r>
              <a:rPr lang="en-US" sz="1800" b="0" i="0" dirty="0">
                <a:solidFill>
                  <a:srgbClr val="333333"/>
                </a:solidFill>
                <a:effectLst/>
                <a:latin typeface="OpenSans"/>
              </a:rPr>
              <a:t>Hyperledger aims to architect solutions for business to business, </a:t>
            </a:r>
          </a:p>
          <a:p>
            <a:pPr algn="l"/>
            <a:r>
              <a:rPr lang="en-US" sz="1800" b="0" i="0" dirty="0">
                <a:solidFill>
                  <a:srgbClr val="333333"/>
                </a:solidFill>
                <a:effectLst/>
                <a:latin typeface="OpenSans"/>
              </a:rPr>
              <a:t>business to customer, rather than any unknown, trustless, decentralized peers.</a:t>
            </a:r>
          </a:p>
          <a:p>
            <a:pPr algn="l"/>
            <a:r>
              <a:rPr lang="en-US" sz="1800" b="0" i="0" dirty="0">
                <a:solidFill>
                  <a:srgbClr val="333333"/>
                </a:solidFill>
                <a:effectLst/>
                <a:latin typeface="OpenSans"/>
              </a:rPr>
              <a:t>Mining of the blocks is also significantly different since only designated validating peers will undertake this operation in Hyperledger. </a:t>
            </a:r>
          </a:p>
          <a:p>
            <a:pPr algn="l"/>
            <a:r>
              <a:rPr lang="en-US" sz="1800" b="0" i="0" dirty="0">
                <a:solidFill>
                  <a:srgbClr val="333333"/>
                </a:solidFill>
                <a:effectLst/>
                <a:latin typeface="OpenSans"/>
              </a:rPr>
              <a:t>This feature helps in the implementation of the consensus algorithm PBFT, Practical Byzantine Fault Tolerance,  versus proof of work of Bitcoin blockchain.</a:t>
            </a:r>
            <a:endParaRPr lang="en-US" sz="1800" dirty="0"/>
          </a:p>
        </p:txBody>
      </p:sp>
    </p:spTree>
    <p:extLst>
      <p:ext uri="{BB962C8B-B14F-4D97-AF65-F5344CB8AC3E}">
        <p14:creationId xmlns:p14="http://schemas.microsoft.com/office/powerpoint/2010/main" val="1643203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9D43F-712A-CC78-32C8-D58471E2F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E4278-BAD5-E035-1E56-0A5C4FFC6076}"/>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Week2, Grid+</a:t>
            </a:r>
            <a:endParaRPr lang="en-US" sz="3200" dirty="0"/>
          </a:p>
        </p:txBody>
      </p:sp>
      <p:sp>
        <p:nvSpPr>
          <p:cNvPr id="28" name="Rectangle 12">
            <a:extLst>
              <a:ext uri="{FF2B5EF4-FFF2-40B4-BE49-F238E27FC236}">
                <a16:creationId xmlns:a16="http://schemas.microsoft.com/office/drawing/2014/main" id="{DC00429C-FF77-1FB5-2B3B-62848DDF6594}"/>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TextBox 28">
            <a:extLst>
              <a:ext uri="{FF2B5EF4-FFF2-40B4-BE49-F238E27FC236}">
                <a16:creationId xmlns:a16="http://schemas.microsoft.com/office/drawing/2014/main" id="{71AA5EE6-84F4-36BB-D2BB-C8EB6F4AC542}"/>
              </a:ext>
            </a:extLst>
          </p:cNvPr>
          <p:cNvSpPr txBox="1"/>
          <p:nvPr/>
        </p:nvSpPr>
        <p:spPr>
          <a:xfrm>
            <a:off x="944032" y="3393359"/>
            <a:ext cx="9779000" cy="3293209"/>
          </a:xfrm>
          <a:prstGeom prst="rect">
            <a:avLst/>
          </a:prstGeom>
          <a:noFill/>
        </p:spPr>
        <p:txBody>
          <a:bodyPr wrap="square" rtlCol="0">
            <a:spAutoFit/>
          </a:bodyPr>
          <a:lstStyle/>
          <a:p>
            <a:pPr algn="l"/>
            <a:r>
              <a:rPr lang="en-US" sz="1600" b="0" i="0" dirty="0">
                <a:solidFill>
                  <a:srgbClr val="333333"/>
                </a:solidFill>
                <a:effectLst/>
                <a:latin typeface="OpenSans"/>
              </a:rPr>
              <a:t>The user buys the smart agent. Using the serial number on the device that is unique, two keys are generated. </a:t>
            </a:r>
          </a:p>
          <a:p>
            <a:pPr algn="l"/>
            <a:r>
              <a:rPr lang="en-US" sz="1600" b="0" i="0" dirty="0">
                <a:solidFill>
                  <a:srgbClr val="333333"/>
                </a:solidFill>
                <a:effectLst/>
                <a:latin typeface="OpenSans"/>
              </a:rPr>
              <a:t>Based on these and a registry smart contract, the smart agent is configured. User then buys BOLT coins as tokens provided by the Grid+ using regular money, credit card, or bank card. A smart contract keeps track of the BOLTs as escrow in the smart agent. Users now can use electricity and can use smart devices such as NEST to optimize usage. </a:t>
            </a:r>
          </a:p>
          <a:p>
            <a:pPr algn="l"/>
            <a:r>
              <a:rPr lang="en-US" sz="1600" b="0" i="0" dirty="0">
                <a:solidFill>
                  <a:srgbClr val="333333"/>
                </a:solidFill>
                <a:effectLst/>
                <a:latin typeface="OpenSans"/>
              </a:rPr>
              <a:t>Based on the usage, BOLT is automatically transferred to the Grid+ retailer using a off-chain payment channel. </a:t>
            </a:r>
          </a:p>
          <a:p>
            <a:pPr algn="l"/>
            <a:r>
              <a:rPr lang="en-US" sz="1600" b="0" i="0" dirty="0">
                <a:solidFill>
                  <a:srgbClr val="333333"/>
                </a:solidFill>
                <a:effectLst/>
                <a:latin typeface="OpenSans"/>
              </a:rPr>
              <a:t>User also has a BOLT deposit at the retailer for any overuse than earlier configured in the smart agent. </a:t>
            </a:r>
          </a:p>
          <a:p>
            <a:pPr algn="l"/>
            <a:r>
              <a:rPr lang="en-US" sz="1600" b="0" i="0" dirty="0">
                <a:solidFill>
                  <a:srgbClr val="333333"/>
                </a:solidFill>
                <a:effectLst/>
                <a:latin typeface="OpenSans"/>
              </a:rPr>
              <a:t>Grid+ estimates the energy required for a period for all its customers based on their smart agent configuration. </a:t>
            </a:r>
          </a:p>
          <a:p>
            <a:pPr algn="l"/>
            <a:r>
              <a:rPr lang="en-US" sz="1600" b="0" i="0" dirty="0">
                <a:solidFill>
                  <a:srgbClr val="333333"/>
                </a:solidFill>
                <a:effectLst/>
                <a:latin typeface="OpenSans"/>
              </a:rPr>
              <a:t>It buys the amount in wholesale and sells it at retail. All this automated using AI, artificial intelligence, and smart contracts. </a:t>
            </a:r>
          </a:p>
          <a:p>
            <a:pPr algn="l"/>
            <a:r>
              <a:rPr lang="en-US" sz="1600" b="0" i="0" dirty="0">
                <a:solidFill>
                  <a:srgbClr val="333333"/>
                </a:solidFill>
                <a:effectLst/>
                <a:latin typeface="OpenSans"/>
              </a:rPr>
              <a:t>In summary, Grid+ leverages smart contracts and blockchain technology to eliminate intermediaries in the energy market. This is accomplished by automation of the payment process </a:t>
            </a:r>
          </a:p>
          <a:p>
            <a:pPr algn="l"/>
            <a:r>
              <a:rPr lang="en-US" sz="1600" b="0" i="0" dirty="0">
                <a:solidFill>
                  <a:srgbClr val="333333"/>
                </a:solidFill>
                <a:effectLst/>
                <a:latin typeface="OpenSans"/>
              </a:rPr>
              <a:t>and optimizing the usage patterns to supply patterns. </a:t>
            </a:r>
          </a:p>
          <a:p>
            <a:pPr algn="l"/>
            <a:endParaRPr lang="en-US" sz="16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8DCE908D-D0B2-2DF8-926A-6733CFDE6320}"/>
              </a:ext>
            </a:extLst>
          </p:cNvPr>
          <p:cNvPicPr>
            <a:picLocks noGrp="1" noChangeAspect="1"/>
          </p:cNvPicPr>
          <p:nvPr>
            <p:ph idx="1"/>
          </p:nvPr>
        </p:nvPicPr>
        <p:blipFill>
          <a:blip r:embed="rId2"/>
          <a:stretch>
            <a:fillRect/>
          </a:stretch>
        </p:blipFill>
        <p:spPr>
          <a:xfrm>
            <a:off x="944032" y="1238874"/>
            <a:ext cx="9779000" cy="2068363"/>
          </a:xfrm>
        </p:spPr>
      </p:pic>
    </p:spTree>
    <p:extLst>
      <p:ext uri="{BB962C8B-B14F-4D97-AF65-F5344CB8AC3E}">
        <p14:creationId xmlns:p14="http://schemas.microsoft.com/office/powerpoint/2010/main" val="3782001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5F38A-74CF-D645-788C-815B5096D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2C3C8-AA12-C20C-874E-4216996027A3}"/>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a:t>
            </a:r>
            <a:endParaRPr lang="en-US" sz="3200" dirty="0"/>
          </a:p>
        </p:txBody>
      </p:sp>
      <p:sp>
        <p:nvSpPr>
          <p:cNvPr id="28" name="Rectangle 12">
            <a:extLst>
              <a:ext uri="{FF2B5EF4-FFF2-40B4-BE49-F238E27FC236}">
                <a16:creationId xmlns:a16="http://schemas.microsoft.com/office/drawing/2014/main" id="{8FF669F5-BCD5-24E0-97F8-4A1DB9649D9F}"/>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747B0953-7117-1D58-3584-F00AF83C58BF}"/>
              </a:ext>
            </a:extLst>
          </p:cNvPr>
          <p:cNvPicPr>
            <a:picLocks noGrp="1" noChangeAspect="1"/>
          </p:cNvPicPr>
          <p:nvPr>
            <p:ph idx="1"/>
          </p:nvPr>
        </p:nvPicPr>
        <p:blipFill>
          <a:blip r:embed="rId2"/>
          <a:stretch>
            <a:fillRect/>
          </a:stretch>
        </p:blipFill>
        <p:spPr>
          <a:xfrm>
            <a:off x="2071622" y="1825625"/>
            <a:ext cx="8048756" cy="4351338"/>
          </a:xfrm>
        </p:spPr>
      </p:pic>
    </p:spTree>
    <p:extLst>
      <p:ext uri="{BB962C8B-B14F-4D97-AF65-F5344CB8AC3E}">
        <p14:creationId xmlns:p14="http://schemas.microsoft.com/office/powerpoint/2010/main" val="1830465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DF2CC-56C9-22D3-B0B9-AE6156408A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DEA3E-6B55-8CC6-17D9-37727AE22C87}"/>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(Consensus)</a:t>
            </a:r>
            <a:endParaRPr lang="en-US" sz="3200" dirty="0"/>
          </a:p>
        </p:txBody>
      </p:sp>
      <p:sp>
        <p:nvSpPr>
          <p:cNvPr id="28" name="Rectangle 12">
            <a:extLst>
              <a:ext uri="{FF2B5EF4-FFF2-40B4-BE49-F238E27FC236}">
                <a16:creationId xmlns:a16="http://schemas.microsoft.com/office/drawing/2014/main" id="{D8D8622F-4841-E5E6-1E80-E286DE9619BC}"/>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Content Placeholder 5">
            <a:extLst>
              <a:ext uri="{FF2B5EF4-FFF2-40B4-BE49-F238E27FC236}">
                <a16:creationId xmlns:a16="http://schemas.microsoft.com/office/drawing/2014/main" id="{FC6100C3-482E-2510-842B-FE2BAA00E314}"/>
              </a:ext>
            </a:extLst>
          </p:cNvPr>
          <p:cNvPicPr>
            <a:picLocks noGrp="1" noChangeAspect="1"/>
          </p:cNvPicPr>
          <p:nvPr>
            <p:ph idx="1"/>
          </p:nvPr>
        </p:nvPicPr>
        <p:blipFill>
          <a:blip r:embed="rId2"/>
          <a:stretch>
            <a:fillRect/>
          </a:stretch>
        </p:blipFill>
        <p:spPr>
          <a:xfrm>
            <a:off x="6149597" y="2285510"/>
            <a:ext cx="5370906" cy="2495023"/>
          </a:xfrm>
        </p:spPr>
      </p:pic>
      <p:sp>
        <p:nvSpPr>
          <p:cNvPr id="7" name="TextBox 6">
            <a:extLst>
              <a:ext uri="{FF2B5EF4-FFF2-40B4-BE49-F238E27FC236}">
                <a16:creationId xmlns:a16="http://schemas.microsoft.com/office/drawing/2014/main" id="{26D95190-2BEA-41DB-BF49-C0169546A3B1}"/>
              </a:ext>
            </a:extLst>
          </p:cNvPr>
          <p:cNvSpPr txBox="1"/>
          <p:nvPr/>
        </p:nvSpPr>
        <p:spPr>
          <a:xfrm>
            <a:off x="579344" y="2285510"/>
            <a:ext cx="5370905" cy="2800767"/>
          </a:xfrm>
          <a:prstGeom prst="rect">
            <a:avLst/>
          </a:prstGeom>
          <a:noFill/>
        </p:spPr>
        <p:txBody>
          <a:bodyPr wrap="square" rtlCol="0">
            <a:spAutoFit/>
          </a:bodyPr>
          <a:lstStyle/>
          <a:p>
            <a:pPr algn="l"/>
            <a:r>
              <a:rPr lang="en-US" sz="1600" b="0" i="0" dirty="0">
                <a:solidFill>
                  <a:srgbClr val="333333"/>
                </a:solidFill>
                <a:effectLst/>
                <a:latin typeface="OpenSans"/>
              </a:rPr>
              <a:t>Consensus means general agreement. In the context of blockchain operation, consensus is an agreement among the full nodes about the next block to be added to the chain.  This ensures the integrity of the chain. </a:t>
            </a:r>
          </a:p>
          <a:p>
            <a:pPr algn="l"/>
            <a:r>
              <a:rPr lang="en-US" sz="1600" b="0" i="0" dirty="0">
                <a:solidFill>
                  <a:srgbClr val="333333"/>
                </a:solidFill>
                <a:effectLst/>
                <a:latin typeface="OpenSans"/>
              </a:rPr>
              <a:t>Even among the known permissioned entities, we need consensus. </a:t>
            </a:r>
          </a:p>
          <a:p>
            <a:pPr algn="l"/>
            <a:r>
              <a:rPr lang="en-US" sz="1600" b="0" i="0" dirty="0">
                <a:solidFill>
                  <a:srgbClr val="333333"/>
                </a:solidFill>
                <a:effectLst/>
                <a:latin typeface="OpenSans"/>
              </a:rPr>
              <a:t>Different consensus protocols are used in various blockchains. </a:t>
            </a:r>
          </a:p>
          <a:p>
            <a:pPr algn="l"/>
            <a:r>
              <a:rPr lang="en-US" sz="1600" b="0" i="0" dirty="0">
                <a:solidFill>
                  <a:srgbClr val="333333"/>
                </a:solidFill>
                <a:effectLst/>
                <a:latin typeface="OpenSans"/>
              </a:rPr>
              <a:t>Bitcoin uses proof of work for consensus. </a:t>
            </a:r>
          </a:p>
          <a:p>
            <a:pPr algn="l"/>
            <a:r>
              <a:rPr lang="en-US" sz="1600" b="0" i="0" dirty="0">
                <a:solidFill>
                  <a:srgbClr val="333333"/>
                </a:solidFill>
                <a:effectLst/>
                <a:latin typeface="OpenSans"/>
              </a:rPr>
              <a:t>It is computationally intensive, and results in enormous power consumption in the massive racks of ASIC computers used in solving the POW puzzle, for the right to mine the next block.</a:t>
            </a:r>
          </a:p>
        </p:txBody>
      </p:sp>
    </p:spTree>
    <p:extLst>
      <p:ext uri="{BB962C8B-B14F-4D97-AF65-F5344CB8AC3E}">
        <p14:creationId xmlns:p14="http://schemas.microsoft.com/office/powerpoint/2010/main" val="2585834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56F5E-17E6-AB4D-3709-BB010151F9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CC441-279C-8FEF-CAA8-57F00960D6B6}"/>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(POW)</a:t>
            </a:r>
            <a:endParaRPr lang="en-US" sz="3200" dirty="0"/>
          </a:p>
        </p:txBody>
      </p:sp>
      <p:sp>
        <p:nvSpPr>
          <p:cNvPr id="28" name="Rectangle 12">
            <a:extLst>
              <a:ext uri="{FF2B5EF4-FFF2-40B4-BE49-F238E27FC236}">
                <a16:creationId xmlns:a16="http://schemas.microsoft.com/office/drawing/2014/main" id="{479CD598-81AD-AE51-DA12-95C14120039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5FFC13D5-C9F3-87DE-00F2-A0B48F30E545}"/>
              </a:ext>
            </a:extLst>
          </p:cNvPr>
          <p:cNvSpPr txBox="1"/>
          <p:nvPr/>
        </p:nvSpPr>
        <p:spPr>
          <a:xfrm>
            <a:off x="637341" y="1717802"/>
            <a:ext cx="5370905" cy="4278094"/>
          </a:xfrm>
          <a:prstGeom prst="rect">
            <a:avLst/>
          </a:prstGeom>
          <a:noFill/>
        </p:spPr>
        <p:txBody>
          <a:bodyPr wrap="square" rtlCol="0">
            <a:spAutoFit/>
          </a:bodyPr>
          <a:lstStyle/>
          <a:p>
            <a:pPr algn="l"/>
            <a:r>
              <a:rPr lang="en-US" sz="1600" b="0" i="0" dirty="0">
                <a:solidFill>
                  <a:srgbClr val="333333"/>
                </a:solidFill>
                <a:effectLst/>
                <a:latin typeface="OpenSans"/>
              </a:rPr>
              <a:t>Compute the hash of the block header elements that is fixed and a nonce that is a variable.</a:t>
            </a:r>
          </a:p>
          <a:p>
            <a:pPr algn="l"/>
            <a:endParaRPr lang="en-US" sz="1600" dirty="0">
              <a:solidFill>
                <a:srgbClr val="333333"/>
              </a:solidFill>
              <a:latin typeface="OpenSans"/>
            </a:endParaRPr>
          </a:p>
          <a:p>
            <a:pPr algn="l"/>
            <a:r>
              <a:rPr lang="en-US" sz="1600" b="0" i="0" dirty="0">
                <a:solidFill>
                  <a:srgbClr val="333333"/>
                </a:solidFill>
                <a:effectLst/>
                <a:latin typeface="OpenSans"/>
              </a:rPr>
              <a:t>H is the hash of the header and nonce. If the hash computed is less than 2 to the power of 128 for Bitcoin and less than function of difficulty for Ethereum, the miner has solved the puzzle.</a:t>
            </a:r>
          </a:p>
          <a:p>
            <a:pPr algn="l"/>
            <a:endParaRPr lang="en-US" sz="1600" dirty="0">
              <a:solidFill>
                <a:srgbClr val="333333"/>
              </a:solidFill>
              <a:latin typeface="OpenSans"/>
            </a:endParaRPr>
          </a:p>
          <a:p>
            <a:pPr algn="l"/>
            <a:r>
              <a:rPr lang="en-US" sz="1600" b="0" i="0" dirty="0">
                <a:solidFill>
                  <a:srgbClr val="333333"/>
                </a:solidFill>
                <a:effectLst/>
                <a:latin typeface="OpenSans"/>
              </a:rPr>
              <a:t>Otherwise, change the nonce and repeat the steps above. </a:t>
            </a:r>
          </a:p>
          <a:p>
            <a:pPr algn="l"/>
            <a:r>
              <a:rPr lang="en-US" sz="1600" b="0" i="0" dirty="0">
                <a:solidFill>
                  <a:srgbClr val="333333"/>
                </a:solidFill>
                <a:effectLst/>
                <a:latin typeface="OpenSans"/>
              </a:rPr>
              <a:t>While it is difficult to find the combination of header and </a:t>
            </a:r>
          </a:p>
          <a:p>
            <a:pPr algn="l"/>
            <a:r>
              <a:rPr lang="en-US" sz="1600" b="0" i="0" dirty="0">
                <a:solidFill>
                  <a:srgbClr val="333333"/>
                </a:solidFill>
                <a:effectLst/>
                <a:latin typeface="OpenSans"/>
              </a:rPr>
              <a:t>nonce that solves the problem we described about, it is easy to verify. </a:t>
            </a:r>
          </a:p>
          <a:p>
            <a:pPr algn="l"/>
            <a:r>
              <a:rPr lang="en-US" sz="1600" b="0" i="0" dirty="0">
                <a:solidFill>
                  <a:srgbClr val="333333"/>
                </a:solidFill>
                <a:effectLst/>
                <a:latin typeface="OpenSans"/>
              </a:rPr>
              <a:t>How do you verify that hash is less than or equal to 2 to the power of 128? </a:t>
            </a:r>
          </a:p>
          <a:p>
            <a:pPr algn="l"/>
            <a:r>
              <a:rPr lang="en-US" sz="1600" b="0" i="0" dirty="0">
                <a:solidFill>
                  <a:srgbClr val="333333"/>
                </a:solidFill>
                <a:effectLst/>
                <a:latin typeface="OpenSans"/>
              </a:rPr>
              <a:t>Check if the leading 128 bits of the hash H are 0.</a:t>
            </a:r>
          </a:p>
          <a:p>
            <a:pPr algn="l"/>
            <a:endParaRPr lang="en-US" sz="1600" b="0" i="0" dirty="0">
              <a:solidFill>
                <a:srgbClr val="333333"/>
              </a:solidFill>
              <a:effectLst/>
              <a:latin typeface="OpenSans"/>
            </a:endParaRPr>
          </a:p>
          <a:p>
            <a:pPr algn="l"/>
            <a:endParaRPr lang="en-US" sz="16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7CACCDC4-D9BF-12FE-8D69-747A31296F5A}"/>
              </a:ext>
            </a:extLst>
          </p:cNvPr>
          <p:cNvPicPr>
            <a:picLocks noGrp="1" noChangeAspect="1"/>
          </p:cNvPicPr>
          <p:nvPr>
            <p:ph idx="1"/>
          </p:nvPr>
        </p:nvPicPr>
        <p:blipFill>
          <a:blip r:embed="rId2"/>
          <a:stretch>
            <a:fillRect/>
          </a:stretch>
        </p:blipFill>
        <p:spPr>
          <a:xfrm>
            <a:off x="6379936" y="2449670"/>
            <a:ext cx="5174723" cy="2586030"/>
          </a:xfrm>
        </p:spPr>
      </p:pic>
    </p:spTree>
    <p:extLst>
      <p:ext uri="{BB962C8B-B14F-4D97-AF65-F5344CB8AC3E}">
        <p14:creationId xmlns:p14="http://schemas.microsoft.com/office/powerpoint/2010/main" val="1915574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4095A-1BDF-B67F-D5E5-1D93BEF9F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03DDE-B5F5-2274-34F4-D0EEE1661471}"/>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(POW)</a:t>
            </a:r>
            <a:endParaRPr lang="en-US" sz="3200" dirty="0"/>
          </a:p>
        </p:txBody>
      </p:sp>
      <p:sp>
        <p:nvSpPr>
          <p:cNvPr id="28" name="Rectangle 12">
            <a:extLst>
              <a:ext uri="{FF2B5EF4-FFF2-40B4-BE49-F238E27FC236}">
                <a16:creationId xmlns:a16="http://schemas.microsoft.com/office/drawing/2014/main" id="{02D664FD-AB22-8369-695D-73EEE2C6072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5CEE6C8C-A357-8B37-7D05-D966F77EDC40}"/>
              </a:ext>
            </a:extLst>
          </p:cNvPr>
          <p:cNvSpPr txBox="1"/>
          <p:nvPr/>
        </p:nvSpPr>
        <p:spPr>
          <a:xfrm>
            <a:off x="579344" y="2285510"/>
            <a:ext cx="5370905" cy="2062103"/>
          </a:xfrm>
          <a:prstGeom prst="rect">
            <a:avLst/>
          </a:prstGeom>
          <a:noFill/>
        </p:spPr>
        <p:txBody>
          <a:bodyPr wrap="square" rtlCol="0">
            <a:spAutoFit/>
          </a:bodyPr>
          <a:lstStyle/>
          <a:p>
            <a:pPr algn="l"/>
            <a:r>
              <a:rPr lang="en-US" sz="1600" b="0" i="0" dirty="0">
                <a:solidFill>
                  <a:srgbClr val="333333"/>
                </a:solidFill>
                <a:effectLst/>
                <a:latin typeface="OpenSans"/>
              </a:rPr>
              <a:t>Bitcoin used Proof of Work, or POW, and Ethereum followed it with slight modifications. </a:t>
            </a:r>
          </a:p>
          <a:p>
            <a:pPr algn="l"/>
            <a:r>
              <a:rPr lang="en-US" sz="1600" b="0" i="0" dirty="0">
                <a:solidFill>
                  <a:srgbClr val="333333"/>
                </a:solidFill>
                <a:effectLst/>
                <a:latin typeface="OpenSans"/>
              </a:rPr>
              <a:t>In the current version, Ethereum Metropolis, it still utilizes Proof of Work. </a:t>
            </a:r>
          </a:p>
          <a:p>
            <a:pPr algn="l"/>
            <a:r>
              <a:rPr lang="en-US" sz="1600" b="0" i="0" dirty="0">
                <a:solidFill>
                  <a:srgbClr val="333333"/>
                </a:solidFill>
                <a:effectLst/>
                <a:latin typeface="OpenSans"/>
              </a:rPr>
              <a:t>However, Ethereum Metropolis protocol uses a memory based proof of work that is not energy intensive.</a:t>
            </a:r>
          </a:p>
          <a:p>
            <a:pPr algn="l"/>
            <a:endParaRPr lang="en-US" sz="1600" b="0" i="0" dirty="0">
              <a:solidFill>
                <a:srgbClr val="333333"/>
              </a:solidFill>
              <a:effectLst/>
              <a:latin typeface="OpenSans"/>
            </a:endParaRPr>
          </a:p>
          <a:p>
            <a:pPr algn="l"/>
            <a:endParaRPr lang="en-US" sz="16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95FD0FCE-22FC-5103-E15B-D22E7D100A31}"/>
              </a:ext>
            </a:extLst>
          </p:cNvPr>
          <p:cNvPicPr>
            <a:picLocks noGrp="1" noChangeAspect="1"/>
          </p:cNvPicPr>
          <p:nvPr>
            <p:ph idx="1"/>
          </p:nvPr>
        </p:nvPicPr>
        <p:blipFill>
          <a:blip r:embed="rId2"/>
          <a:stretch>
            <a:fillRect/>
          </a:stretch>
        </p:blipFill>
        <p:spPr>
          <a:xfrm>
            <a:off x="6379936" y="2449670"/>
            <a:ext cx="5174723" cy="2586030"/>
          </a:xfrm>
        </p:spPr>
      </p:pic>
    </p:spTree>
    <p:extLst>
      <p:ext uri="{BB962C8B-B14F-4D97-AF65-F5344CB8AC3E}">
        <p14:creationId xmlns:p14="http://schemas.microsoft.com/office/powerpoint/2010/main" val="301492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C66A0-2E31-243A-2E28-0DBECF76A5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112389-0416-B71A-1157-A7A5B42D13B6}"/>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(POS)</a:t>
            </a:r>
            <a:endParaRPr lang="en-US" sz="3200" dirty="0"/>
          </a:p>
        </p:txBody>
      </p:sp>
      <p:sp>
        <p:nvSpPr>
          <p:cNvPr id="28" name="Rectangle 12">
            <a:extLst>
              <a:ext uri="{FF2B5EF4-FFF2-40B4-BE49-F238E27FC236}">
                <a16:creationId xmlns:a16="http://schemas.microsoft.com/office/drawing/2014/main" id="{B3D98CBF-0E17-BCDB-E242-D5A26D51AB9F}"/>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E2E4BD2D-FE98-4FE3-E548-F9376977760B}"/>
              </a:ext>
            </a:extLst>
          </p:cNvPr>
          <p:cNvSpPr txBox="1"/>
          <p:nvPr/>
        </p:nvSpPr>
        <p:spPr>
          <a:xfrm>
            <a:off x="519720" y="1502003"/>
            <a:ext cx="5370905" cy="4278094"/>
          </a:xfrm>
          <a:prstGeom prst="rect">
            <a:avLst/>
          </a:prstGeom>
          <a:noFill/>
        </p:spPr>
        <p:txBody>
          <a:bodyPr wrap="square" rtlCol="0">
            <a:spAutoFit/>
          </a:bodyPr>
          <a:lstStyle/>
          <a:p>
            <a:pPr algn="l"/>
            <a:r>
              <a:rPr lang="en-US" sz="1600" b="0" i="0" dirty="0">
                <a:solidFill>
                  <a:srgbClr val="333333"/>
                </a:solidFill>
                <a:effectLst/>
                <a:latin typeface="OpenSans"/>
              </a:rPr>
              <a:t>What is POS? </a:t>
            </a:r>
          </a:p>
          <a:p>
            <a:pPr algn="l"/>
            <a:r>
              <a:rPr lang="en-US" sz="1600" b="0" i="0" dirty="0">
                <a:solidFill>
                  <a:srgbClr val="333333"/>
                </a:solidFill>
                <a:effectLst/>
                <a:latin typeface="OpenSans"/>
              </a:rPr>
              <a:t>In Proof of Stake, the full node with the most at stake or most coin is chosen for adding the next block.</a:t>
            </a:r>
          </a:p>
          <a:p>
            <a:pPr algn="l"/>
            <a:endParaRPr lang="en-US" sz="1600" b="0" i="0" dirty="0">
              <a:solidFill>
                <a:srgbClr val="333333"/>
              </a:solidFill>
              <a:effectLst/>
              <a:latin typeface="OpenSans"/>
            </a:endParaRPr>
          </a:p>
          <a:p>
            <a:pPr algn="l"/>
            <a:r>
              <a:rPr lang="en-US" sz="1600" b="0" i="0" dirty="0">
                <a:solidFill>
                  <a:srgbClr val="333333"/>
                </a:solidFill>
                <a:effectLst/>
                <a:latin typeface="OpenSans"/>
              </a:rPr>
              <a:t>That is why it is called Proof of Stake. The idea is, that node with the most stake will not be malicious and risk its stake for forking the network.</a:t>
            </a:r>
          </a:p>
          <a:p>
            <a:pPr algn="l"/>
            <a:r>
              <a:rPr lang="en-US" sz="1600" b="0" i="0" dirty="0">
                <a:solidFill>
                  <a:srgbClr val="333333"/>
                </a:solidFill>
                <a:effectLst/>
                <a:latin typeface="OpenSans"/>
              </a:rPr>
              <a:t>To avoid monopoly by the node with most stake, an age based </a:t>
            </a:r>
          </a:p>
          <a:p>
            <a:pPr algn="l"/>
            <a:r>
              <a:rPr lang="en-US" sz="1600" b="0" i="0" dirty="0">
                <a:solidFill>
                  <a:srgbClr val="333333"/>
                </a:solidFill>
                <a:effectLst/>
                <a:latin typeface="OpenSans"/>
              </a:rPr>
              <a:t>round robin policy is used in addition to the basic POS.</a:t>
            </a:r>
          </a:p>
          <a:p>
            <a:pPr algn="l"/>
            <a:endParaRPr lang="en-US" sz="1600" b="0" i="0" dirty="0">
              <a:solidFill>
                <a:srgbClr val="333333"/>
              </a:solidFill>
              <a:effectLst/>
              <a:latin typeface="OpenSans"/>
            </a:endParaRPr>
          </a:p>
          <a:p>
            <a:pPr algn="l"/>
            <a:r>
              <a:rPr lang="en-US" sz="1600" b="0" i="0" dirty="0">
                <a:solidFill>
                  <a:srgbClr val="333333"/>
                </a:solidFill>
                <a:effectLst/>
                <a:latin typeface="OpenSans"/>
              </a:rPr>
              <a:t>The minter fee is paid by the transaction fees, and there'll be no minor fee such as in POW. In fact, as Ethereum is moving to its POS, the miner fee has been reduced from five ether to three ether. The POS approach is environment friendly and efficient, and is being popularly adopted by many blockchain platforms.</a:t>
            </a:r>
          </a:p>
          <a:p>
            <a:pPr algn="l"/>
            <a:endParaRPr lang="en-US" sz="16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466F6671-22FC-5E62-450E-F13255643891}"/>
              </a:ext>
            </a:extLst>
          </p:cNvPr>
          <p:cNvPicPr>
            <a:picLocks noGrp="1" noChangeAspect="1"/>
          </p:cNvPicPr>
          <p:nvPr>
            <p:ph idx="1"/>
          </p:nvPr>
        </p:nvPicPr>
        <p:blipFill>
          <a:blip r:embed="rId2"/>
          <a:stretch>
            <a:fillRect/>
          </a:stretch>
        </p:blipFill>
        <p:spPr>
          <a:xfrm>
            <a:off x="6236583" y="2441004"/>
            <a:ext cx="5430529" cy="2502275"/>
          </a:xfrm>
        </p:spPr>
      </p:pic>
    </p:spTree>
    <p:extLst>
      <p:ext uri="{BB962C8B-B14F-4D97-AF65-F5344CB8AC3E}">
        <p14:creationId xmlns:p14="http://schemas.microsoft.com/office/powerpoint/2010/main" val="3329255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E4683-C8E9-3F32-1906-25959967B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3DA12-BD2C-45C8-05D1-207059416C51}"/>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(PBFT)</a:t>
            </a:r>
            <a:endParaRPr lang="en-US" sz="3200" dirty="0"/>
          </a:p>
        </p:txBody>
      </p:sp>
      <p:sp>
        <p:nvSpPr>
          <p:cNvPr id="28" name="Rectangle 12">
            <a:extLst>
              <a:ext uri="{FF2B5EF4-FFF2-40B4-BE49-F238E27FC236}">
                <a16:creationId xmlns:a16="http://schemas.microsoft.com/office/drawing/2014/main" id="{5649B643-DC1E-F25D-C92D-23B7832EAB82}"/>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99052686-50B5-BF98-77C9-5DCF6BB9AE95}"/>
              </a:ext>
            </a:extLst>
          </p:cNvPr>
          <p:cNvSpPr txBox="1"/>
          <p:nvPr/>
        </p:nvSpPr>
        <p:spPr>
          <a:xfrm>
            <a:off x="519720" y="1502003"/>
            <a:ext cx="5794407" cy="5016758"/>
          </a:xfrm>
          <a:prstGeom prst="rect">
            <a:avLst/>
          </a:prstGeom>
          <a:noFill/>
        </p:spPr>
        <p:txBody>
          <a:bodyPr wrap="square" rtlCol="0">
            <a:spAutoFit/>
          </a:bodyPr>
          <a:lstStyle/>
          <a:p>
            <a:pPr algn="l"/>
            <a:r>
              <a:rPr lang="en-US" sz="1600" b="0" i="0" dirty="0">
                <a:solidFill>
                  <a:srgbClr val="333333"/>
                </a:solidFill>
                <a:effectLst/>
                <a:latin typeface="OpenSans"/>
              </a:rPr>
              <a:t>Practical Byzantine Fault Tolerance, PBFT. </a:t>
            </a:r>
          </a:p>
          <a:p>
            <a:pPr algn="l"/>
            <a:r>
              <a:rPr lang="en-US" sz="1600" b="0" i="0" dirty="0">
                <a:solidFill>
                  <a:srgbClr val="333333"/>
                </a:solidFill>
                <a:effectLst/>
                <a:latin typeface="OpenSans"/>
              </a:rPr>
              <a:t>This algorithm is proven to tolerate random or Byzantine node failures, including malicious nodes.</a:t>
            </a:r>
          </a:p>
          <a:p>
            <a:pPr algn="l"/>
            <a:r>
              <a:rPr lang="en-US" sz="1600" b="0" i="0" dirty="0">
                <a:solidFill>
                  <a:srgbClr val="333333"/>
                </a:solidFill>
                <a:effectLst/>
                <a:latin typeface="OpenSans"/>
              </a:rPr>
              <a:t>In PBFT, nodes vote to elect a leader c and that leader adds the next block to the chain. </a:t>
            </a:r>
            <a:r>
              <a:rPr lang="en-US" sz="1600" b="0" i="0" dirty="0">
                <a:solidFill>
                  <a:srgbClr val="1F1F1F"/>
                </a:solidFill>
                <a:effectLst/>
                <a:latin typeface="Source Sans Pro" panose="020B0503030403020204" pitchFamily="34" charset="0"/>
              </a:rPr>
              <a:t>This is the block of validated transactions.</a:t>
            </a:r>
          </a:p>
          <a:p>
            <a:pPr algn="l"/>
            <a:endParaRPr lang="en-US" sz="1600" dirty="0">
              <a:solidFill>
                <a:srgbClr val="1F1F1F"/>
              </a:solidFill>
              <a:latin typeface="Source Sans Pro" panose="020B0503030403020204" pitchFamily="34" charset="0"/>
            </a:endParaRPr>
          </a:p>
          <a:p>
            <a:pPr algn="l"/>
            <a:r>
              <a:rPr lang="en-US" sz="1600" b="0" i="0" dirty="0">
                <a:solidFill>
                  <a:srgbClr val="333333"/>
                </a:solidFill>
                <a:effectLst/>
                <a:latin typeface="OpenSans"/>
              </a:rPr>
              <a:t>Each node maintains the state of the network. </a:t>
            </a:r>
          </a:p>
          <a:p>
            <a:pPr algn="l"/>
            <a:r>
              <a:rPr lang="en-US" sz="1600" b="0" i="0" dirty="0">
                <a:solidFill>
                  <a:srgbClr val="333333"/>
                </a:solidFill>
                <a:effectLst/>
                <a:latin typeface="OpenSans"/>
              </a:rPr>
              <a:t>The nodes exchange messages. </a:t>
            </a:r>
          </a:p>
          <a:p>
            <a:pPr algn="l"/>
            <a:r>
              <a:rPr lang="en-US" sz="1600" b="0" i="0" dirty="0">
                <a:solidFill>
                  <a:srgbClr val="333333"/>
                </a:solidFill>
                <a:effectLst/>
                <a:latin typeface="OpenSans"/>
              </a:rPr>
              <a:t>The messages, along with the saved state, are used to reach a consensus in the presence of random independent faults, or bad nodes. The chosen node adds the next block of validated transactions.</a:t>
            </a:r>
          </a:p>
          <a:p>
            <a:pPr algn="l"/>
            <a:endParaRPr lang="en-US" sz="1600" b="0" i="0" dirty="0">
              <a:solidFill>
                <a:srgbClr val="333333"/>
              </a:solidFill>
              <a:effectLst/>
              <a:latin typeface="OpenSans"/>
            </a:endParaRPr>
          </a:p>
          <a:p>
            <a:pPr algn="l"/>
            <a:r>
              <a:rPr lang="en-US" sz="1600" b="0" i="0" dirty="0">
                <a:solidFill>
                  <a:srgbClr val="1F1F1F"/>
                </a:solidFill>
                <a:effectLst/>
                <a:latin typeface="Source Sans Pro" panose="020B0503030403020204" pitchFamily="34" charset="0"/>
              </a:rPr>
              <a:t>PBFT is popular in permissioned block chains, such as </a:t>
            </a:r>
            <a:r>
              <a:rPr lang="en-US" sz="1600" b="0" i="0" dirty="0" err="1">
                <a:solidFill>
                  <a:srgbClr val="1F1F1F"/>
                </a:solidFill>
                <a:effectLst/>
                <a:latin typeface="Source Sans Pro" panose="020B0503030403020204" pitchFamily="34" charset="0"/>
              </a:rPr>
              <a:t>hyperledger</a:t>
            </a:r>
            <a:r>
              <a:rPr lang="en-US" sz="1600" b="0" i="0" dirty="0">
                <a:solidFill>
                  <a:srgbClr val="1F1F1F"/>
                </a:solidFill>
                <a:effectLst/>
                <a:latin typeface="Source Sans Pro" panose="020B0503030403020204" pitchFamily="34" charset="0"/>
              </a:rPr>
              <a:t> fabric.</a:t>
            </a:r>
          </a:p>
          <a:p>
            <a:pPr algn="l"/>
            <a:endParaRPr lang="en-US" sz="1600" dirty="0">
              <a:solidFill>
                <a:srgbClr val="1F1F1F"/>
              </a:solidFill>
              <a:latin typeface="Source Sans Pro" panose="020B0503030403020204" pitchFamily="34" charset="0"/>
            </a:endParaRPr>
          </a:p>
          <a:p>
            <a:pPr algn="l"/>
            <a:r>
              <a:rPr lang="en-US" sz="1600" b="0" i="0" dirty="0">
                <a:solidFill>
                  <a:srgbClr val="333333"/>
                </a:solidFill>
                <a:effectLst/>
                <a:latin typeface="OpenSans"/>
              </a:rPr>
              <a:t>Later in the course, we'll learn an emerging consensus algorithm called </a:t>
            </a:r>
            <a:r>
              <a:rPr lang="en-US" sz="1600" b="0" i="0" dirty="0" err="1">
                <a:solidFill>
                  <a:srgbClr val="333333"/>
                </a:solidFill>
                <a:effectLst/>
                <a:latin typeface="OpenSans"/>
              </a:rPr>
              <a:t>Hashgraph</a:t>
            </a:r>
            <a:r>
              <a:rPr lang="en-US" sz="1600" b="0" i="0" dirty="0">
                <a:solidFill>
                  <a:srgbClr val="333333"/>
                </a:solidFill>
                <a:effectLst/>
                <a:latin typeface="OpenSans"/>
              </a:rPr>
              <a:t> that is a variation of Byzantine fault tolerance. It is called asynchronous Byzantine fault tolerance, or ABFT.</a:t>
            </a:r>
          </a:p>
          <a:p>
            <a:pPr algn="l"/>
            <a:endParaRPr lang="en-US" sz="1600" b="0" i="0" dirty="0">
              <a:solidFill>
                <a:srgbClr val="333333"/>
              </a:solidFill>
              <a:effectLst/>
              <a:latin typeface="OpenSans"/>
            </a:endParaRPr>
          </a:p>
        </p:txBody>
      </p:sp>
      <p:pic>
        <p:nvPicPr>
          <p:cNvPr id="8" name="Content Placeholder 7">
            <a:extLst>
              <a:ext uri="{FF2B5EF4-FFF2-40B4-BE49-F238E27FC236}">
                <a16:creationId xmlns:a16="http://schemas.microsoft.com/office/drawing/2014/main" id="{FB8C9749-9D84-A9C0-A374-936E9EE0BF71}"/>
              </a:ext>
            </a:extLst>
          </p:cNvPr>
          <p:cNvPicPr>
            <a:picLocks noGrp="1" noChangeAspect="1"/>
          </p:cNvPicPr>
          <p:nvPr>
            <p:ph idx="1"/>
          </p:nvPr>
        </p:nvPicPr>
        <p:blipFill>
          <a:blip r:embed="rId2"/>
          <a:stretch>
            <a:fillRect/>
          </a:stretch>
        </p:blipFill>
        <p:spPr>
          <a:xfrm>
            <a:off x="6359422" y="2042306"/>
            <a:ext cx="5370905" cy="2848767"/>
          </a:xfrm>
        </p:spPr>
      </p:pic>
    </p:spTree>
    <p:extLst>
      <p:ext uri="{BB962C8B-B14F-4D97-AF65-F5344CB8AC3E}">
        <p14:creationId xmlns:p14="http://schemas.microsoft.com/office/powerpoint/2010/main" val="1576675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4E25D-3AE5-EC09-4905-50D0D708AB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55289B-0691-4126-05B0-6B7C9F4CB2A0}"/>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(Scalability)</a:t>
            </a:r>
            <a:endParaRPr lang="en-US" sz="3200" dirty="0"/>
          </a:p>
        </p:txBody>
      </p:sp>
      <p:sp>
        <p:nvSpPr>
          <p:cNvPr id="28" name="Rectangle 12">
            <a:extLst>
              <a:ext uri="{FF2B5EF4-FFF2-40B4-BE49-F238E27FC236}">
                <a16:creationId xmlns:a16="http://schemas.microsoft.com/office/drawing/2014/main" id="{649C3B55-5CB5-C496-1D50-5EB2B5F74E2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462B82E4-A177-073C-FAED-589B8B433D16}"/>
              </a:ext>
            </a:extLst>
          </p:cNvPr>
          <p:cNvSpPr txBox="1"/>
          <p:nvPr/>
        </p:nvSpPr>
        <p:spPr>
          <a:xfrm>
            <a:off x="550056" y="1903632"/>
            <a:ext cx="5794407" cy="3293209"/>
          </a:xfrm>
          <a:prstGeom prst="rect">
            <a:avLst/>
          </a:prstGeom>
          <a:noFill/>
        </p:spPr>
        <p:txBody>
          <a:bodyPr wrap="square" rtlCol="0">
            <a:spAutoFit/>
          </a:bodyPr>
          <a:lstStyle/>
          <a:p>
            <a:pPr algn="l"/>
            <a:r>
              <a:rPr lang="en-US" sz="1600" b="0" i="0" dirty="0">
                <a:solidFill>
                  <a:srgbClr val="333333"/>
                </a:solidFill>
                <a:effectLst/>
                <a:latin typeface="OpenSans"/>
              </a:rPr>
              <a:t>Let's compare decentralized blockchain systems with centralized systems. </a:t>
            </a:r>
          </a:p>
          <a:p>
            <a:pPr algn="l"/>
            <a:r>
              <a:rPr lang="en-US" sz="1600" b="0" i="0" dirty="0">
                <a:solidFill>
                  <a:srgbClr val="333333"/>
                </a:solidFill>
                <a:effectLst/>
                <a:latin typeface="OpenSans"/>
              </a:rPr>
              <a:t>Blockchain has taken on the responsibility of the intermediaries in the form of validation, verification, and recording of the transactions, and of course, the consensus process for the integrity of the chain. All these functions take time and result in significant overhead in the confirmation time of transactions, when compared to the centralized system.</a:t>
            </a:r>
          </a:p>
          <a:p>
            <a:pPr algn="l"/>
            <a:endParaRPr lang="en-US" sz="1600" dirty="0">
              <a:solidFill>
                <a:srgbClr val="333333"/>
              </a:solidFill>
              <a:latin typeface="OpenSans"/>
            </a:endParaRPr>
          </a:p>
          <a:p>
            <a:pPr algn="l"/>
            <a:r>
              <a:rPr lang="en-US" sz="1600" b="0" i="0" dirty="0">
                <a:solidFill>
                  <a:srgbClr val="333333"/>
                </a:solidFill>
                <a:effectLst/>
                <a:latin typeface="OpenSans"/>
              </a:rPr>
              <a:t>Every full node stores the entire chain of blocks. All these impede the scalability of the blockchain applications. Transaction rates are not satisfactory compared to current centralized application.</a:t>
            </a:r>
          </a:p>
          <a:p>
            <a:pPr algn="l"/>
            <a:endParaRPr lang="en-US" sz="16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7A06FDCB-B531-297A-6D40-8DAD077EA3C2}"/>
              </a:ext>
            </a:extLst>
          </p:cNvPr>
          <p:cNvPicPr>
            <a:picLocks noGrp="1" noChangeAspect="1"/>
          </p:cNvPicPr>
          <p:nvPr>
            <p:ph idx="1"/>
          </p:nvPr>
        </p:nvPicPr>
        <p:blipFill>
          <a:blip r:embed="rId2"/>
          <a:stretch>
            <a:fillRect/>
          </a:stretch>
        </p:blipFill>
        <p:spPr>
          <a:xfrm>
            <a:off x="6595808" y="1903632"/>
            <a:ext cx="5257265" cy="2551360"/>
          </a:xfrm>
        </p:spPr>
      </p:pic>
    </p:spTree>
    <p:extLst>
      <p:ext uri="{BB962C8B-B14F-4D97-AF65-F5344CB8AC3E}">
        <p14:creationId xmlns:p14="http://schemas.microsoft.com/office/powerpoint/2010/main" val="2968626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F7ACF-C266-934F-A80F-CEED47143A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07E1C-16AF-9EFF-AECF-F55B52B500B2}"/>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(Scalability)</a:t>
            </a:r>
            <a:endParaRPr lang="en-US" sz="3200" dirty="0"/>
          </a:p>
        </p:txBody>
      </p:sp>
      <p:sp>
        <p:nvSpPr>
          <p:cNvPr id="28" name="Rectangle 12">
            <a:extLst>
              <a:ext uri="{FF2B5EF4-FFF2-40B4-BE49-F238E27FC236}">
                <a16:creationId xmlns:a16="http://schemas.microsoft.com/office/drawing/2014/main" id="{C7134BAA-13AE-E4D9-86E1-D7B94F1F3C5A}"/>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D1F7CB59-34FD-342C-7615-81BF978CCB69}"/>
              </a:ext>
            </a:extLst>
          </p:cNvPr>
          <p:cNvSpPr txBox="1"/>
          <p:nvPr/>
        </p:nvSpPr>
        <p:spPr>
          <a:xfrm>
            <a:off x="550056" y="1903632"/>
            <a:ext cx="5794407" cy="2062103"/>
          </a:xfrm>
          <a:prstGeom prst="rect">
            <a:avLst/>
          </a:prstGeom>
          <a:noFill/>
        </p:spPr>
        <p:txBody>
          <a:bodyPr wrap="square" rtlCol="0">
            <a:spAutoFit/>
          </a:bodyPr>
          <a:lstStyle/>
          <a:p>
            <a:pPr algn="l"/>
            <a:r>
              <a:rPr lang="en-US" sz="1600" b="0" i="0" dirty="0">
                <a:solidFill>
                  <a:srgbClr val="333333"/>
                </a:solidFill>
                <a:effectLst/>
                <a:latin typeface="OpenSans"/>
              </a:rPr>
              <a:t>Scalability is the ability of a system to perform satisfactorily at all practical levels of load. </a:t>
            </a:r>
          </a:p>
          <a:p>
            <a:pPr algn="l"/>
            <a:r>
              <a:rPr lang="en-US" sz="1600" b="0" i="0" dirty="0">
                <a:solidFill>
                  <a:srgbClr val="333333"/>
                </a:solidFill>
                <a:effectLst/>
                <a:latin typeface="OpenSans"/>
              </a:rPr>
              <a:t>Load in the context of the blockchain could be transactions, number of nodes, number of participants and accounts, and other attributes of blockchain. In the case of blockchain, the practitioners are concerned about the transaction rate or transactions per second. </a:t>
            </a:r>
          </a:p>
          <a:p>
            <a:pPr algn="l"/>
            <a:r>
              <a:rPr lang="en-US" sz="1600" b="0" i="0" dirty="0">
                <a:solidFill>
                  <a:srgbClr val="333333"/>
                </a:solidFill>
                <a:effectLst/>
                <a:latin typeface="OpenSans"/>
              </a:rPr>
              <a:t>This is a critical metric for many applications from payment system to supply chain management to perform well. </a:t>
            </a:r>
          </a:p>
        </p:txBody>
      </p:sp>
      <p:pic>
        <p:nvPicPr>
          <p:cNvPr id="8" name="Content Placeholder 7">
            <a:extLst>
              <a:ext uri="{FF2B5EF4-FFF2-40B4-BE49-F238E27FC236}">
                <a16:creationId xmlns:a16="http://schemas.microsoft.com/office/drawing/2014/main" id="{60E7078C-B2E4-EEE3-90BA-9E4B8CE717B4}"/>
              </a:ext>
            </a:extLst>
          </p:cNvPr>
          <p:cNvPicPr>
            <a:picLocks noGrp="1" noChangeAspect="1"/>
          </p:cNvPicPr>
          <p:nvPr>
            <p:ph idx="1"/>
          </p:nvPr>
        </p:nvPicPr>
        <p:blipFill>
          <a:blip r:embed="rId2"/>
          <a:stretch>
            <a:fillRect/>
          </a:stretch>
        </p:blipFill>
        <p:spPr>
          <a:xfrm>
            <a:off x="6767020" y="2220491"/>
            <a:ext cx="4780945" cy="2417018"/>
          </a:xfrm>
        </p:spPr>
      </p:pic>
    </p:spTree>
    <p:extLst>
      <p:ext uri="{BB962C8B-B14F-4D97-AF65-F5344CB8AC3E}">
        <p14:creationId xmlns:p14="http://schemas.microsoft.com/office/powerpoint/2010/main" val="90204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C5524-F366-0AD0-D802-966868F3E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F5ADF-BE28-64CB-EB10-B156D64DD99E}"/>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(Scalability)</a:t>
            </a:r>
            <a:endParaRPr lang="en-US" sz="3200" dirty="0"/>
          </a:p>
        </p:txBody>
      </p:sp>
      <p:sp>
        <p:nvSpPr>
          <p:cNvPr id="28" name="Rectangle 12">
            <a:extLst>
              <a:ext uri="{FF2B5EF4-FFF2-40B4-BE49-F238E27FC236}">
                <a16:creationId xmlns:a16="http://schemas.microsoft.com/office/drawing/2014/main" id="{F7C82266-0728-F33E-DF5F-F09298C593FB}"/>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3FAECE22-A521-D5CB-9B8D-5203FE29BCBA}"/>
              </a:ext>
            </a:extLst>
          </p:cNvPr>
          <p:cNvSpPr txBox="1"/>
          <p:nvPr/>
        </p:nvSpPr>
        <p:spPr>
          <a:xfrm>
            <a:off x="545722" y="2068311"/>
            <a:ext cx="5794407" cy="2308324"/>
          </a:xfrm>
          <a:prstGeom prst="rect">
            <a:avLst/>
          </a:prstGeom>
          <a:noFill/>
        </p:spPr>
        <p:txBody>
          <a:bodyPr wrap="square" rtlCol="0">
            <a:spAutoFit/>
          </a:bodyPr>
          <a:lstStyle/>
          <a:p>
            <a:pPr algn="l"/>
            <a:r>
              <a:rPr lang="en-US" sz="1600" b="0" i="0" dirty="0">
                <a:solidFill>
                  <a:srgbClr val="333333"/>
                </a:solidFill>
                <a:effectLst/>
                <a:latin typeface="OpenSans"/>
              </a:rPr>
              <a:t>On completion of this lesson, you will be able to: discuss </a:t>
            </a:r>
          </a:p>
          <a:p>
            <a:pPr algn="l"/>
            <a:r>
              <a:rPr lang="en-US" sz="1600" b="0" i="0" dirty="0">
                <a:solidFill>
                  <a:srgbClr val="333333"/>
                </a:solidFill>
                <a:effectLst/>
                <a:latin typeface="OpenSans"/>
              </a:rPr>
              <a:t>an on-chain solution in improving scalability using larger variable block sizes, and explore off-chain transaction in state channels for improving scalability. </a:t>
            </a:r>
          </a:p>
          <a:p>
            <a:pPr algn="l"/>
            <a:endParaRPr lang="en-US" sz="1600" dirty="0">
              <a:solidFill>
                <a:srgbClr val="333333"/>
              </a:solidFill>
              <a:latin typeface="OpenSans"/>
            </a:endParaRPr>
          </a:p>
          <a:p>
            <a:pPr algn="l"/>
            <a:r>
              <a:rPr lang="en-US" sz="1600" b="0" i="0" dirty="0">
                <a:solidFill>
                  <a:srgbClr val="333333"/>
                </a:solidFill>
                <a:effectLst/>
                <a:latin typeface="OpenSans"/>
              </a:rPr>
              <a:t>The most obvious method to improve transaction rate is to increase the number of transactions per block. Bitcoin addressed it in two ways, segregated witness and increase in block size limit.</a:t>
            </a:r>
          </a:p>
          <a:p>
            <a:pPr algn="l"/>
            <a:endParaRPr lang="en-US" sz="16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96D14A6D-77B2-B44F-8500-288F1E413A9A}"/>
              </a:ext>
            </a:extLst>
          </p:cNvPr>
          <p:cNvPicPr>
            <a:picLocks noGrp="1" noChangeAspect="1"/>
          </p:cNvPicPr>
          <p:nvPr>
            <p:ph idx="1"/>
          </p:nvPr>
        </p:nvPicPr>
        <p:blipFill>
          <a:blip r:embed="rId2"/>
          <a:stretch>
            <a:fillRect/>
          </a:stretch>
        </p:blipFill>
        <p:spPr>
          <a:xfrm>
            <a:off x="6487688" y="1985389"/>
            <a:ext cx="5417781" cy="2586610"/>
          </a:xfrm>
        </p:spPr>
      </p:pic>
    </p:spTree>
    <p:extLst>
      <p:ext uri="{BB962C8B-B14F-4D97-AF65-F5344CB8AC3E}">
        <p14:creationId xmlns:p14="http://schemas.microsoft.com/office/powerpoint/2010/main" val="442825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726FD-38B3-9A85-921A-7C4A4291A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4F3EC-124C-091C-0F27-CD62C2A2CCC3}"/>
              </a:ext>
            </a:extLst>
          </p:cNvPr>
          <p:cNvSpPr>
            <a:spLocks noGrp="1"/>
          </p:cNvSpPr>
          <p:nvPr>
            <p:ph type="title"/>
          </p:nvPr>
        </p:nvSpPr>
        <p:spPr/>
        <p:txBody>
          <a:bodyPr/>
          <a:lstStyle/>
          <a:p>
            <a:r>
              <a:rPr lang="en-US" dirty="0"/>
              <a:t>Course 4: Week1</a:t>
            </a:r>
          </a:p>
        </p:txBody>
      </p:sp>
      <p:sp>
        <p:nvSpPr>
          <p:cNvPr id="4" name="Content Placeholder 3">
            <a:extLst>
              <a:ext uri="{FF2B5EF4-FFF2-40B4-BE49-F238E27FC236}">
                <a16:creationId xmlns:a16="http://schemas.microsoft.com/office/drawing/2014/main" id="{47673323-3232-41AA-3CC1-AE0669557B97}"/>
              </a:ext>
            </a:extLst>
          </p:cNvPr>
          <p:cNvSpPr>
            <a:spLocks noGrp="1"/>
          </p:cNvSpPr>
          <p:nvPr>
            <p:ph idx="1"/>
          </p:nvPr>
        </p:nvSpPr>
        <p:spPr/>
        <p:txBody>
          <a:bodyPr>
            <a:normAutofit/>
          </a:bodyPr>
          <a:lstStyle/>
          <a:p>
            <a:pPr marL="0" indent="0" algn="l">
              <a:buNone/>
            </a:pPr>
            <a:r>
              <a:rPr lang="en-US" sz="1800" b="1" i="0" dirty="0">
                <a:solidFill>
                  <a:srgbClr val="333333"/>
                </a:solidFill>
                <a:effectLst/>
                <a:latin typeface="OpenSans"/>
              </a:rPr>
              <a:t>Let's explore significant differences between Bitcoin, Ethereum, and Hyperledger.</a:t>
            </a:r>
          </a:p>
          <a:p>
            <a:r>
              <a:rPr lang="en-US" sz="1800" b="0" i="0" dirty="0">
                <a:solidFill>
                  <a:srgbClr val="1F1F1F"/>
                </a:solidFill>
                <a:effectLst/>
                <a:latin typeface="Source Sans Pro" panose="020B0503030403020204" pitchFamily="34" charset="0"/>
              </a:rPr>
              <a:t>In Hyperledger protocol there is no cryptocurrency.</a:t>
            </a:r>
          </a:p>
          <a:p>
            <a:pPr algn="l"/>
            <a:r>
              <a:rPr lang="en-US" sz="1800" b="0" i="0" dirty="0">
                <a:solidFill>
                  <a:srgbClr val="333333"/>
                </a:solidFill>
                <a:effectLst/>
                <a:latin typeface="OpenSans"/>
              </a:rPr>
              <a:t>Hyperledger is designed for handling only business logic, such as the smart contract functionality.</a:t>
            </a:r>
          </a:p>
          <a:p>
            <a:r>
              <a:rPr lang="en-US" sz="1800" b="0" i="0" dirty="0">
                <a:solidFill>
                  <a:srgbClr val="1F1F1F"/>
                </a:solidFill>
                <a:effectLst/>
                <a:latin typeface="Source Sans Pro" panose="020B0503030403020204" pitchFamily="34" charset="0"/>
              </a:rPr>
              <a:t>The smart contract code is called </a:t>
            </a:r>
            <a:r>
              <a:rPr lang="en-US" sz="1800" b="0" i="0" dirty="0" err="1">
                <a:solidFill>
                  <a:srgbClr val="1F1F1F"/>
                </a:solidFill>
                <a:effectLst/>
                <a:latin typeface="Source Sans Pro" panose="020B0503030403020204" pitchFamily="34" charset="0"/>
              </a:rPr>
              <a:t>chaincode</a:t>
            </a:r>
            <a:r>
              <a:rPr lang="en-US" sz="1800" b="0" i="0" dirty="0">
                <a:solidFill>
                  <a:srgbClr val="1F1F1F"/>
                </a:solidFill>
                <a:effectLst/>
                <a:latin typeface="Source Sans Pro" panose="020B0503030403020204" pitchFamily="34" charset="0"/>
              </a:rPr>
              <a:t> in Hyperledger.</a:t>
            </a:r>
          </a:p>
          <a:p>
            <a:pPr algn="l"/>
            <a:r>
              <a:rPr lang="en-US" sz="1800" b="0" i="0" dirty="0">
                <a:solidFill>
                  <a:srgbClr val="333333"/>
                </a:solidFill>
                <a:effectLst/>
                <a:latin typeface="OpenSans"/>
              </a:rPr>
              <a:t>An even more significant difference between Bitcoin and Hyperledger is that Fabric is a permissioned blockchain, and unknown peers cannot join and leave the network as they wish.</a:t>
            </a:r>
          </a:p>
          <a:p>
            <a:pPr algn="l"/>
            <a:r>
              <a:rPr lang="en-US" sz="1800" b="0" i="0" dirty="0">
                <a:solidFill>
                  <a:srgbClr val="333333"/>
                </a:solidFill>
                <a:effectLst/>
                <a:latin typeface="OpenSans"/>
              </a:rPr>
              <a:t>Hyperledger aims to architect solutions for business to business, </a:t>
            </a:r>
          </a:p>
          <a:p>
            <a:pPr algn="l"/>
            <a:r>
              <a:rPr lang="en-US" sz="1800" b="0" i="0" dirty="0">
                <a:solidFill>
                  <a:srgbClr val="333333"/>
                </a:solidFill>
                <a:effectLst/>
                <a:latin typeface="OpenSans"/>
              </a:rPr>
              <a:t>business to customer, rather than any unknown, trustless, decentralized peers.</a:t>
            </a:r>
          </a:p>
          <a:p>
            <a:pPr algn="l"/>
            <a:r>
              <a:rPr lang="en-US" sz="1800" b="0" i="0" dirty="0">
                <a:solidFill>
                  <a:srgbClr val="333333"/>
                </a:solidFill>
                <a:effectLst/>
                <a:latin typeface="OpenSans"/>
              </a:rPr>
              <a:t>Mining of the blocks is also significantly different since only designated validating peers will undertake this operation in Hyperledger. </a:t>
            </a:r>
          </a:p>
          <a:p>
            <a:pPr algn="l"/>
            <a:r>
              <a:rPr lang="en-US" sz="1800" b="0" i="0" dirty="0">
                <a:solidFill>
                  <a:srgbClr val="333333"/>
                </a:solidFill>
                <a:effectLst/>
                <a:latin typeface="OpenSans"/>
              </a:rPr>
              <a:t>This feature helps in the implementation of the consensus algorithm PBFT, Practical Byzantine Fault Tolerance,  versus proof of work of Bitcoin blockchain.</a:t>
            </a:r>
            <a:endParaRPr lang="en-US" sz="1800" dirty="0"/>
          </a:p>
        </p:txBody>
      </p:sp>
    </p:spTree>
    <p:extLst>
      <p:ext uri="{BB962C8B-B14F-4D97-AF65-F5344CB8AC3E}">
        <p14:creationId xmlns:p14="http://schemas.microsoft.com/office/powerpoint/2010/main" val="2939121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196EF-A1C4-FC1F-9BC7-617F18D55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C3BCA-BDF6-5CDA-12FD-6302FCB745F7}"/>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a:t>
            </a:r>
            <a:r>
              <a:rPr lang="en-US" sz="3200" b="0" i="0" u="none" strike="noStrike" dirty="0" err="1">
                <a:solidFill>
                  <a:srgbClr val="333333"/>
                </a:solidFill>
                <a:effectLst/>
              </a:rPr>
              <a:t>SegWit</a:t>
            </a:r>
            <a:r>
              <a:rPr lang="en-US" sz="3200" b="0" i="0" u="none" strike="noStrike" dirty="0">
                <a:solidFill>
                  <a:srgbClr val="333333"/>
                </a:solidFill>
                <a:effectLst/>
              </a:rPr>
              <a:t>)</a:t>
            </a:r>
            <a:endParaRPr lang="en-US" sz="3200" dirty="0"/>
          </a:p>
        </p:txBody>
      </p:sp>
      <p:sp>
        <p:nvSpPr>
          <p:cNvPr id="28" name="Rectangle 12">
            <a:extLst>
              <a:ext uri="{FF2B5EF4-FFF2-40B4-BE49-F238E27FC236}">
                <a16:creationId xmlns:a16="http://schemas.microsoft.com/office/drawing/2014/main" id="{BFEA4D84-9FC8-9913-785E-0E1A4B8CC225}"/>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D4E1974E-76EC-26A9-6AE6-E82F7887E0B6}"/>
              </a:ext>
            </a:extLst>
          </p:cNvPr>
          <p:cNvSpPr txBox="1"/>
          <p:nvPr/>
        </p:nvSpPr>
        <p:spPr>
          <a:xfrm>
            <a:off x="381043" y="2497342"/>
            <a:ext cx="5794407" cy="1569660"/>
          </a:xfrm>
          <a:prstGeom prst="rect">
            <a:avLst/>
          </a:prstGeom>
          <a:noFill/>
        </p:spPr>
        <p:txBody>
          <a:bodyPr wrap="square" rtlCol="0">
            <a:spAutoFit/>
          </a:bodyPr>
          <a:lstStyle/>
          <a:p>
            <a:pPr algn="l"/>
            <a:r>
              <a:rPr lang="en-US" sz="1600" b="0" i="0" dirty="0">
                <a:solidFill>
                  <a:srgbClr val="333333"/>
                </a:solidFill>
                <a:effectLst/>
                <a:latin typeface="OpenSans"/>
              </a:rPr>
              <a:t>In segregated witness or </a:t>
            </a:r>
            <a:r>
              <a:rPr lang="en-US" sz="1600" b="0" i="0" dirty="0" err="1">
                <a:solidFill>
                  <a:srgbClr val="333333"/>
                </a:solidFill>
                <a:effectLst/>
                <a:latin typeface="OpenSans"/>
              </a:rPr>
              <a:t>SegWit</a:t>
            </a:r>
            <a:r>
              <a:rPr lang="en-US" sz="1600" b="0" i="0" dirty="0">
                <a:solidFill>
                  <a:srgbClr val="333333"/>
                </a:solidFill>
                <a:effectLst/>
                <a:latin typeface="OpenSans"/>
              </a:rPr>
              <a:t>, the transactions and the signatures are segregated for allowing for more transactions per block. </a:t>
            </a:r>
          </a:p>
          <a:p>
            <a:pPr algn="l"/>
            <a:r>
              <a:rPr lang="en-US" sz="1600" b="0" i="0" dirty="0">
                <a:solidFill>
                  <a:srgbClr val="333333"/>
                </a:solidFill>
                <a:effectLst/>
                <a:latin typeface="OpenSans"/>
              </a:rPr>
              <a:t>This was a soft fork that materialized in 2017. It's working in the current version of the Bitcoin blockchain. However, the current version, the block size limit is fixed at one megabyte. </a:t>
            </a:r>
          </a:p>
        </p:txBody>
      </p:sp>
      <p:pic>
        <p:nvPicPr>
          <p:cNvPr id="8" name="Content Placeholder 7">
            <a:extLst>
              <a:ext uri="{FF2B5EF4-FFF2-40B4-BE49-F238E27FC236}">
                <a16:creationId xmlns:a16="http://schemas.microsoft.com/office/drawing/2014/main" id="{68F36549-A2D6-8D24-45BD-4D9D7996EB5C}"/>
              </a:ext>
            </a:extLst>
          </p:cNvPr>
          <p:cNvPicPr>
            <a:picLocks noGrp="1" noChangeAspect="1"/>
          </p:cNvPicPr>
          <p:nvPr>
            <p:ph idx="1"/>
          </p:nvPr>
        </p:nvPicPr>
        <p:blipFill>
          <a:blip r:embed="rId2"/>
          <a:stretch>
            <a:fillRect/>
          </a:stretch>
        </p:blipFill>
        <p:spPr>
          <a:xfrm>
            <a:off x="6600173" y="2627205"/>
            <a:ext cx="5269330" cy="2037262"/>
          </a:xfrm>
        </p:spPr>
      </p:pic>
    </p:spTree>
    <p:extLst>
      <p:ext uri="{BB962C8B-B14F-4D97-AF65-F5344CB8AC3E}">
        <p14:creationId xmlns:p14="http://schemas.microsoft.com/office/powerpoint/2010/main" val="422123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DC86F-478E-CD69-01CC-EA68F8A437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0158B-B52D-68CB-D58E-0C02E7FA2D13}"/>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a:t>
            </a:r>
            <a:r>
              <a:rPr lang="en-US" sz="3200" b="0" i="0" u="none" strike="noStrike" dirty="0" err="1">
                <a:solidFill>
                  <a:srgbClr val="333333"/>
                </a:solidFill>
                <a:effectLst/>
              </a:rPr>
              <a:t>SegWit</a:t>
            </a:r>
            <a:r>
              <a:rPr lang="en-US" sz="3200" b="0" i="0" u="none" strike="noStrike" dirty="0">
                <a:solidFill>
                  <a:srgbClr val="333333"/>
                </a:solidFill>
                <a:effectLst/>
              </a:rPr>
              <a:t>)</a:t>
            </a:r>
            <a:endParaRPr lang="en-US" sz="3200" dirty="0"/>
          </a:p>
        </p:txBody>
      </p:sp>
      <p:sp>
        <p:nvSpPr>
          <p:cNvPr id="28" name="Rectangle 12">
            <a:extLst>
              <a:ext uri="{FF2B5EF4-FFF2-40B4-BE49-F238E27FC236}">
                <a16:creationId xmlns:a16="http://schemas.microsoft.com/office/drawing/2014/main" id="{A108A7B0-BF43-5247-B700-AFD8BF816687}"/>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4592B430-277A-917F-D691-1B699F369CE7}"/>
              </a:ext>
            </a:extLst>
          </p:cNvPr>
          <p:cNvSpPr txBox="1"/>
          <p:nvPr/>
        </p:nvSpPr>
        <p:spPr>
          <a:xfrm>
            <a:off x="381043" y="2497342"/>
            <a:ext cx="5794407" cy="2800767"/>
          </a:xfrm>
          <a:prstGeom prst="rect">
            <a:avLst/>
          </a:prstGeom>
          <a:noFill/>
        </p:spPr>
        <p:txBody>
          <a:bodyPr wrap="square" rtlCol="0">
            <a:spAutoFit/>
          </a:bodyPr>
          <a:lstStyle/>
          <a:p>
            <a:pPr algn="l"/>
            <a:r>
              <a:rPr lang="en-US" sz="1600" b="0" i="0" dirty="0">
                <a:solidFill>
                  <a:srgbClr val="333333"/>
                </a:solidFill>
                <a:effectLst/>
                <a:latin typeface="OpenSans"/>
              </a:rPr>
              <a:t>The second proposal for scalability was to increase the block size limit to a larger size of two megabyte. </a:t>
            </a:r>
          </a:p>
          <a:p>
            <a:pPr algn="l"/>
            <a:r>
              <a:rPr lang="en-US" sz="1600" b="0" i="0" dirty="0">
                <a:solidFill>
                  <a:srgbClr val="333333"/>
                </a:solidFill>
                <a:effectLst/>
                <a:latin typeface="OpenSans"/>
              </a:rPr>
              <a:t>In this case, the original block will hold the sender and receiver data and transactions, the new block structure will hold the signatures and script, or the witness. Thus, the name of the improvement is called Segret2X, or Segregated Witness 2X. </a:t>
            </a:r>
          </a:p>
          <a:p>
            <a:pPr algn="l"/>
            <a:r>
              <a:rPr lang="en-US" sz="1600" b="0" i="0" dirty="0">
                <a:solidFill>
                  <a:srgbClr val="333333"/>
                </a:solidFill>
                <a:effectLst/>
                <a:latin typeface="OpenSans"/>
              </a:rPr>
              <a:t>It was a planned hard fork that was to have taken place in November 2017, but did not go through. At this time, Bitcoin has implemented one of its improvement for scalability namely the </a:t>
            </a:r>
            <a:r>
              <a:rPr lang="en-US" sz="1600" b="0" i="0" dirty="0" err="1">
                <a:solidFill>
                  <a:srgbClr val="333333"/>
                </a:solidFill>
                <a:effectLst/>
                <a:latin typeface="OpenSans"/>
              </a:rPr>
              <a:t>Segret</a:t>
            </a:r>
            <a:r>
              <a:rPr lang="en-US" sz="1600" b="0" i="0" dirty="0">
                <a:solidFill>
                  <a:srgbClr val="333333"/>
                </a:solidFill>
                <a:effectLst/>
                <a:latin typeface="OpenSans"/>
              </a:rPr>
              <a:t>, it failed with Segment 2X. </a:t>
            </a:r>
          </a:p>
          <a:p>
            <a:pPr algn="l"/>
            <a:endParaRPr lang="en-US" sz="1600"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69A2111B-3998-7C68-0F47-B97F52717DA2}"/>
              </a:ext>
            </a:extLst>
          </p:cNvPr>
          <p:cNvPicPr>
            <a:picLocks noGrp="1" noChangeAspect="1"/>
          </p:cNvPicPr>
          <p:nvPr>
            <p:ph idx="1"/>
          </p:nvPr>
        </p:nvPicPr>
        <p:blipFill>
          <a:blip r:embed="rId2"/>
          <a:stretch>
            <a:fillRect/>
          </a:stretch>
        </p:blipFill>
        <p:spPr>
          <a:xfrm>
            <a:off x="6675841" y="2358663"/>
            <a:ext cx="4744037" cy="2529693"/>
          </a:xfrm>
        </p:spPr>
      </p:pic>
    </p:spTree>
    <p:extLst>
      <p:ext uri="{BB962C8B-B14F-4D97-AF65-F5344CB8AC3E}">
        <p14:creationId xmlns:p14="http://schemas.microsoft.com/office/powerpoint/2010/main" val="2846263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57066-0D17-3F14-8EA0-FBDCD0456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011E9-1414-3836-3963-F15FFFF3A125}"/>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(ETH)</a:t>
            </a:r>
            <a:endParaRPr lang="en-US" sz="3200" dirty="0"/>
          </a:p>
        </p:txBody>
      </p:sp>
      <p:sp>
        <p:nvSpPr>
          <p:cNvPr id="28" name="Rectangle 12">
            <a:extLst>
              <a:ext uri="{FF2B5EF4-FFF2-40B4-BE49-F238E27FC236}">
                <a16:creationId xmlns:a16="http://schemas.microsoft.com/office/drawing/2014/main" id="{A13DA11F-671B-A7F0-3F04-CA2CA1D879AC}"/>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ECC5BE5-56F8-2E66-8876-CACE34F8A931}"/>
              </a:ext>
            </a:extLst>
          </p:cNvPr>
          <p:cNvSpPr txBox="1"/>
          <p:nvPr/>
        </p:nvSpPr>
        <p:spPr>
          <a:xfrm>
            <a:off x="381043" y="2497342"/>
            <a:ext cx="5794407" cy="2554545"/>
          </a:xfrm>
          <a:prstGeom prst="rect">
            <a:avLst/>
          </a:prstGeom>
          <a:noFill/>
        </p:spPr>
        <p:txBody>
          <a:bodyPr wrap="square" rtlCol="0">
            <a:spAutoFit/>
          </a:bodyPr>
          <a:lstStyle/>
          <a:p>
            <a:pPr algn="l"/>
            <a:r>
              <a:rPr lang="en-US" sz="1600" b="0" i="0" dirty="0">
                <a:solidFill>
                  <a:srgbClr val="333333"/>
                </a:solidFill>
                <a:effectLst/>
                <a:latin typeface="OpenSans"/>
              </a:rPr>
              <a:t>In Ethereum, block size can vary, and is limited by the gas limits specified in the block header. </a:t>
            </a:r>
          </a:p>
          <a:p>
            <a:pPr algn="l"/>
            <a:r>
              <a:rPr lang="en-US" sz="1600" b="0" i="0" dirty="0">
                <a:solidFill>
                  <a:srgbClr val="333333"/>
                </a:solidFill>
                <a:effectLst/>
                <a:latin typeface="OpenSans"/>
              </a:rPr>
              <a:t>It can be increased by miners working on it. The number of transactions in a block dictates the block size. Here, we see four blocks mined with 30 transaction, 294 transaction, 55 transactions and 183 transaction with the average block time of eight seconds. </a:t>
            </a:r>
          </a:p>
          <a:p>
            <a:pPr algn="l"/>
            <a:r>
              <a:rPr lang="en-US" sz="1600" b="0" i="0" dirty="0">
                <a:solidFill>
                  <a:srgbClr val="333333"/>
                </a:solidFill>
                <a:effectLst/>
                <a:latin typeface="OpenSans"/>
              </a:rPr>
              <a:t>This variable block size along with ASIC-resistant Pure W Consensus Algorithm have improved the transaction rate. </a:t>
            </a:r>
          </a:p>
          <a:p>
            <a:pPr algn="l"/>
            <a:r>
              <a:rPr lang="en-US" sz="1600" b="0" i="0" dirty="0">
                <a:solidFill>
                  <a:srgbClr val="333333"/>
                </a:solidFill>
                <a:effectLst/>
                <a:latin typeface="OpenSans"/>
              </a:rPr>
              <a:t>It is expected to improve further when Ethereum moves to proof of </a:t>
            </a:r>
          </a:p>
          <a:p>
            <a:pPr algn="l"/>
            <a:r>
              <a:rPr lang="en-US" sz="1600" b="0" i="0" dirty="0">
                <a:solidFill>
                  <a:srgbClr val="333333"/>
                </a:solidFill>
                <a:effectLst/>
                <a:latin typeface="OpenSans"/>
              </a:rPr>
              <a:t>state Consensus Protocol in an upcoming hard fork in 2018.</a:t>
            </a:r>
          </a:p>
        </p:txBody>
      </p:sp>
      <p:pic>
        <p:nvPicPr>
          <p:cNvPr id="8" name="Content Placeholder 7">
            <a:extLst>
              <a:ext uri="{FF2B5EF4-FFF2-40B4-BE49-F238E27FC236}">
                <a16:creationId xmlns:a16="http://schemas.microsoft.com/office/drawing/2014/main" id="{8EBDD801-E4BC-00A3-F632-C0B887DD8025}"/>
              </a:ext>
            </a:extLst>
          </p:cNvPr>
          <p:cNvPicPr>
            <a:picLocks noGrp="1" noChangeAspect="1"/>
          </p:cNvPicPr>
          <p:nvPr>
            <p:ph idx="1"/>
          </p:nvPr>
        </p:nvPicPr>
        <p:blipFill>
          <a:blip r:embed="rId2"/>
          <a:stretch>
            <a:fillRect/>
          </a:stretch>
        </p:blipFill>
        <p:spPr>
          <a:xfrm>
            <a:off x="7416666" y="2133314"/>
            <a:ext cx="4305066" cy="2924055"/>
          </a:xfrm>
        </p:spPr>
      </p:pic>
    </p:spTree>
    <p:extLst>
      <p:ext uri="{BB962C8B-B14F-4D97-AF65-F5344CB8AC3E}">
        <p14:creationId xmlns:p14="http://schemas.microsoft.com/office/powerpoint/2010/main" val="957259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12BA2-B0A7-1FE3-5D52-1C37A65C9C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98618-2047-407F-408B-2DD99997A2F9}"/>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 (Off-Chain)</a:t>
            </a:r>
            <a:endParaRPr lang="en-US" sz="3200" dirty="0"/>
          </a:p>
        </p:txBody>
      </p:sp>
      <p:sp>
        <p:nvSpPr>
          <p:cNvPr id="28" name="Rectangle 12">
            <a:extLst>
              <a:ext uri="{FF2B5EF4-FFF2-40B4-BE49-F238E27FC236}">
                <a16:creationId xmlns:a16="http://schemas.microsoft.com/office/drawing/2014/main" id="{81E7B0E7-F2F3-4612-5E68-766C2C4BA8AE}"/>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3C4E8CD8-7DA1-BE59-CDF3-61C5EAC87FCF}"/>
              </a:ext>
            </a:extLst>
          </p:cNvPr>
          <p:cNvSpPr txBox="1"/>
          <p:nvPr/>
        </p:nvSpPr>
        <p:spPr>
          <a:xfrm>
            <a:off x="346375" y="1279586"/>
            <a:ext cx="6804148" cy="5047536"/>
          </a:xfrm>
          <a:prstGeom prst="rect">
            <a:avLst/>
          </a:prstGeom>
          <a:noFill/>
        </p:spPr>
        <p:txBody>
          <a:bodyPr wrap="square" rtlCol="0">
            <a:spAutoFit/>
          </a:bodyPr>
          <a:lstStyle/>
          <a:p>
            <a:pPr algn="l"/>
            <a:r>
              <a:rPr lang="en-US" sz="1400" b="0" i="0" dirty="0">
                <a:solidFill>
                  <a:srgbClr val="333333"/>
                </a:solidFill>
                <a:effectLst/>
                <a:latin typeface="OpenSans"/>
              </a:rPr>
              <a:t>One of the solutions to address transaction rate is to unload some of the transactions off-chain. This is carried out between trusted transacting parties. Once the unload has concluded, a transaction confirming this off-chain activity is recorded on-chain on the blockchain DLT. </a:t>
            </a:r>
          </a:p>
          <a:p>
            <a:pPr algn="l"/>
            <a:r>
              <a:rPr lang="en-US" sz="1400" b="0" i="0" dirty="0">
                <a:solidFill>
                  <a:srgbClr val="333333"/>
                </a:solidFill>
                <a:effectLst/>
                <a:latin typeface="OpenSans"/>
              </a:rPr>
              <a:t>This feature in Bitcoin is called payment channel. Payment transactions can be carried out with minimal fees at considerable higher rates between trusted parties. This leverage is the </a:t>
            </a:r>
            <a:r>
              <a:rPr lang="en-US" sz="1400" b="0" i="0" dirty="0" err="1">
                <a:solidFill>
                  <a:srgbClr val="333333"/>
                </a:solidFill>
                <a:effectLst/>
                <a:latin typeface="OpenSans"/>
              </a:rPr>
              <a:t>Segret</a:t>
            </a:r>
            <a:r>
              <a:rPr lang="en-US" sz="1400" b="0" i="0" dirty="0">
                <a:solidFill>
                  <a:srgbClr val="333333"/>
                </a:solidFill>
                <a:effectLst/>
                <a:latin typeface="OpenSans"/>
              </a:rPr>
              <a:t> improvement we discussed earlier. </a:t>
            </a:r>
          </a:p>
          <a:p>
            <a:pPr algn="l"/>
            <a:r>
              <a:rPr lang="en-US" sz="1400" b="0" i="0" dirty="0">
                <a:solidFill>
                  <a:srgbClr val="333333"/>
                </a:solidFill>
                <a:effectLst/>
                <a:latin typeface="OpenSans"/>
              </a:rPr>
              <a:t>Lightning network is a well known blockchain implementing this protocol.</a:t>
            </a:r>
          </a:p>
          <a:p>
            <a:pPr algn="l"/>
            <a:endParaRPr lang="en-US" sz="1400" dirty="0">
              <a:solidFill>
                <a:srgbClr val="333333"/>
              </a:solidFill>
              <a:latin typeface="OpenSans"/>
            </a:endParaRPr>
          </a:p>
          <a:p>
            <a:pPr algn="l"/>
            <a:r>
              <a:rPr lang="en-US" sz="1400" b="0" i="0" dirty="0">
                <a:solidFill>
                  <a:srgbClr val="333333"/>
                </a:solidFill>
                <a:effectLst/>
                <a:latin typeface="OpenSans"/>
              </a:rPr>
              <a:t>An Ethereum solution extends this payment channel concept to Smart Contracts.  The state channels are an extension of the payment channel concept to any arbitrary application level transaction. It is called the State Channel since the state of a node on the main chain is locked when transacting off-chain, and it is synchronized periodically with relevant updates on the main chain. </a:t>
            </a:r>
          </a:p>
          <a:p>
            <a:pPr algn="l"/>
            <a:r>
              <a:rPr lang="en-US" sz="1400" b="0" i="0" dirty="0">
                <a:solidFill>
                  <a:srgbClr val="333333"/>
                </a:solidFill>
                <a:effectLst/>
                <a:latin typeface="OpenSans"/>
              </a:rPr>
              <a:t>The transaction of off-chain channels take place at much higher speeds than the blockchain network since no consensus or recording under DLT is required. </a:t>
            </a:r>
          </a:p>
          <a:p>
            <a:pPr algn="l"/>
            <a:r>
              <a:rPr lang="en-US" sz="1400" b="0" i="0" dirty="0">
                <a:solidFill>
                  <a:srgbClr val="333333"/>
                </a:solidFill>
                <a:effectLst/>
                <a:latin typeface="OpenSans"/>
              </a:rPr>
              <a:t>Thus, offering a scalable solution.</a:t>
            </a:r>
          </a:p>
          <a:p>
            <a:pPr algn="l"/>
            <a:endParaRPr lang="en-US" sz="1400" dirty="0">
              <a:solidFill>
                <a:srgbClr val="333333"/>
              </a:solidFill>
              <a:latin typeface="OpenSans"/>
            </a:endParaRPr>
          </a:p>
          <a:p>
            <a:pPr algn="l"/>
            <a:r>
              <a:rPr lang="en-US" sz="1400" b="0" i="0" dirty="0">
                <a:solidFill>
                  <a:srgbClr val="333333"/>
                </a:solidFill>
                <a:effectLst/>
                <a:latin typeface="OpenSans"/>
              </a:rPr>
              <a:t> </a:t>
            </a:r>
          </a:p>
          <a:p>
            <a:pPr algn="l"/>
            <a:r>
              <a:rPr lang="en-US" sz="1400" b="0" i="0" dirty="0">
                <a:solidFill>
                  <a:srgbClr val="333333"/>
                </a:solidFill>
                <a:effectLst/>
                <a:highlight>
                  <a:srgbClr val="FFFF00"/>
                </a:highlight>
                <a:latin typeface="OpenSans"/>
              </a:rPr>
              <a:t>The popular grid plus energy platform </a:t>
            </a:r>
            <a:r>
              <a:rPr lang="en-US" sz="1400" b="0" i="0" dirty="0">
                <a:solidFill>
                  <a:srgbClr val="333333"/>
                </a:solidFill>
                <a:effectLst/>
                <a:latin typeface="OpenSans"/>
              </a:rPr>
              <a:t>uses this off-chain payment channel  for real-time energy payments from a Smart Contract to the grid plus retailer Smart Contracts. </a:t>
            </a:r>
          </a:p>
          <a:p>
            <a:pPr algn="l"/>
            <a:r>
              <a:rPr lang="en-US" sz="1400" b="0" i="0" dirty="0">
                <a:solidFill>
                  <a:srgbClr val="333333"/>
                </a:solidFill>
                <a:effectLst/>
                <a:latin typeface="OpenSans"/>
              </a:rPr>
              <a:t>In this case, there is a one to one trusted transactions between two known parties that have secure channel pre-established.</a:t>
            </a:r>
          </a:p>
        </p:txBody>
      </p:sp>
      <p:pic>
        <p:nvPicPr>
          <p:cNvPr id="10" name="Content Placeholder 9">
            <a:extLst>
              <a:ext uri="{FF2B5EF4-FFF2-40B4-BE49-F238E27FC236}">
                <a16:creationId xmlns:a16="http://schemas.microsoft.com/office/drawing/2014/main" id="{888A3254-0FF1-9F40-11F9-55AAEA3A8B25}"/>
              </a:ext>
            </a:extLst>
          </p:cNvPr>
          <p:cNvPicPr>
            <a:picLocks noGrp="1" noChangeAspect="1"/>
          </p:cNvPicPr>
          <p:nvPr>
            <p:ph idx="1"/>
          </p:nvPr>
        </p:nvPicPr>
        <p:blipFill>
          <a:blip r:embed="rId2"/>
          <a:stretch>
            <a:fillRect/>
          </a:stretch>
        </p:blipFill>
        <p:spPr>
          <a:xfrm>
            <a:off x="8241199" y="2363501"/>
            <a:ext cx="3274605" cy="1896980"/>
          </a:xfrm>
        </p:spPr>
      </p:pic>
    </p:spTree>
    <p:extLst>
      <p:ext uri="{BB962C8B-B14F-4D97-AF65-F5344CB8AC3E}">
        <p14:creationId xmlns:p14="http://schemas.microsoft.com/office/powerpoint/2010/main" val="30550365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0CBD6-26B6-E7B3-5252-920EED5F7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E48281-D5C4-37AF-CEFB-D001A036BE2C}"/>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Challenges &amp; Solutions</a:t>
            </a:r>
            <a:endParaRPr lang="en-US" sz="3200" dirty="0"/>
          </a:p>
        </p:txBody>
      </p:sp>
      <p:sp>
        <p:nvSpPr>
          <p:cNvPr id="28" name="Rectangle 12">
            <a:extLst>
              <a:ext uri="{FF2B5EF4-FFF2-40B4-BE49-F238E27FC236}">
                <a16:creationId xmlns:a16="http://schemas.microsoft.com/office/drawing/2014/main" id="{8B1F6083-77F5-6469-4654-8D19D219424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Content Placeholder 5">
            <a:extLst>
              <a:ext uri="{FF2B5EF4-FFF2-40B4-BE49-F238E27FC236}">
                <a16:creationId xmlns:a16="http://schemas.microsoft.com/office/drawing/2014/main" id="{380F4BB8-2783-1647-9DD0-09603568DA78}"/>
              </a:ext>
            </a:extLst>
          </p:cNvPr>
          <p:cNvPicPr>
            <a:picLocks noGrp="1" noChangeAspect="1"/>
          </p:cNvPicPr>
          <p:nvPr>
            <p:ph idx="1"/>
          </p:nvPr>
        </p:nvPicPr>
        <p:blipFill>
          <a:blip r:embed="rId2"/>
          <a:stretch>
            <a:fillRect/>
          </a:stretch>
        </p:blipFill>
        <p:spPr>
          <a:xfrm>
            <a:off x="2763649" y="1502003"/>
            <a:ext cx="6144663" cy="4351338"/>
          </a:xfrm>
        </p:spPr>
      </p:pic>
    </p:spTree>
    <p:extLst>
      <p:ext uri="{BB962C8B-B14F-4D97-AF65-F5344CB8AC3E}">
        <p14:creationId xmlns:p14="http://schemas.microsoft.com/office/powerpoint/2010/main" val="1574435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DFCAE-2680-F22F-1066-27569A64B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E2687-40F0-CF0F-04F7-AE4EC1BAC8A8}"/>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Privacy &amp; Confidentiality</a:t>
            </a:r>
            <a:endParaRPr lang="en-US" sz="3200" dirty="0"/>
          </a:p>
        </p:txBody>
      </p:sp>
      <p:sp>
        <p:nvSpPr>
          <p:cNvPr id="28" name="Rectangle 12">
            <a:extLst>
              <a:ext uri="{FF2B5EF4-FFF2-40B4-BE49-F238E27FC236}">
                <a16:creationId xmlns:a16="http://schemas.microsoft.com/office/drawing/2014/main" id="{E2A0A442-E529-48D9-37A9-8FB4461681E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Content Placeholder 9">
            <a:extLst>
              <a:ext uri="{FF2B5EF4-FFF2-40B4-BE49-F238E27FC236}">
                <a16:creationId xmlns:a16="http://schemas.microsoft.com/office/drawing/2014/main" id="{62FAD9E9-A05D-A1B8-66E5-9A921194DB1C}"/>
              </a:ext>
            </a:extLst>
          </p:cNvPr>
          <p:cNvPicPr>
            <a:picLocks noGrp="1" noChangeAspect="1"/>
          </p:cNvPicPr>
          <p:nvPr>
            <p:ph idx="1"/>
          </p:nvPr>
        </p:nvPicPr>
        <p:blipFill>
          <a:blip r:embed="rId2"/>
          <a:stretch>
            <a:fillRect/>
          </a:stretch>
        </p:blipFill>
        <p:spPr>
          <a:xfrm>
            <a:off x="6137491" y="2172317"/>
            <a:ext cx="5409090" cy="2862322"/>
          </a:xfrm>
        </p:spPr>
      </p:pic>
      <p:sp>
        <p:nvSpPr>
          <p:cNvPr id="8" name="TextBox 7">
            <a:extLst>
              <a:ext uri="{FF2B5EF4-FFF2-40B4-BE49-F238E27FC236}">
                <a16:creationId xmlns:a16="http://schemas.microsoft.com/office/drawing/2014/main" id="{044F2E7D-2E28-1BA2-3D82-9597E55F2DAD}"/>
              </a:ext>
            </a:extLst>
          </p:cNvPr>
          <p:cNvSpPr txBox="1"/>
          <p:nvPr/>
        </p:nvSpPr>
        <p:spPr>
          <a:xfrm>
            <a:off x="602779" y="2080152"/>
            <a:ext cx="5451731" cy="2585323"/>
          </a:xfrm>
          <a:prstGeom prst="rect">
            <a:avLst/>
          </a:prstGeom>
          <a:noFill/>
        </p:spPr>
        <p:txBody>
          <a:bodyPr wrap="square" rtlCol="0">
            <a:spAutoFit/>
          </a:bodyPr>
          <a:lstStyle/>
          <a:p>
            <a:pPr algn="l"/>
            <a:r>
              <a:rPr lang="en-US" b="0" i="0" dirty="0">
                <a:solidFill>
                  <a:srgbClr val="333333"/>
                </a:solidFill>
                <a:effectLst/>
                <a:latin typeface="OpenSans"/>
              </a:rPr>
              <a:t>Privacy is the right to protect the data, attributes, </a:t>
            </a:r>
          </a:p>
          <a:p>
            <a:pPr algn="l"/>
            <a:r>
              <a:rPr lang="en-US" b="0" i="0" dirty="0">
                <a:solidFill>
                  <a:srgbClr val="333333"/>
                </a:solidFill>
                <a:effectLst/>
                <a:latin typeface="OpenSans"/>
              </a:rPr>
              <a:t>and assets of an entity from observation by unconsented parties. </a:t>
            </a:r>
          </a:p>
          <a:p>
            <a:pPr algn="l"/>
            <a:r>
              <a:rPr lang="en-US" b="0" i="0" dirty="0">
                <a:solidFill>
                  <a:srgbClr val="333333"/>
                </a:solidFill>
                <a:effectLst/>
                <a:latin typeface="OpenSans"/>
              </a:rPr>
              <a:t>Confidentiality of data ensures that only authorized entities can have access to the data. These are two important concept especially for blockchain where </a:t>
            </a:r>
          </a:p>
          <a:p>
            <a:pPr algn="l"/>
            <a:r>
              <a:rPr lang="en-US" b="0" i="0" dirty="0">
                <a:solidFill>
                  <a:srgbClr val="333333"/>
                </a:solidFill>
                <a:effectLst/>
                <a:latin typeface="OpenSans"/>
              </a:rPr>
              <a:t>the transactions can be viewed and analyzed using custom-built tools. </a:t>
            </a:r>
          </a:p>
          <a:p>
            <a:endParaRPr lang="en-US" dirty="0"/>
          </a:p>
        </p:txBody>
      </p:sp>
    </p:spTree>
    <p:extLst>
      <p:ext uri="{BB962C8B-B14F-4D97-AF65-F5344CB8AC3E}">
        <p14:creationId xmlns:p14="http://schemas.microsoft.com/office/powerpoint/2010/main" val="2889311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5A13C-B19D-8D67-10B5-1626772ACE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36EB8-6C1F-F5E4-6EBD-542ECC51CE14}"/>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Privacy &amp; Confidentiality</a:t>
            </a:r>
            <a:endParaRPr lang="en-US" sz="3200" dirty="0"/>
          </a:p>
        </p:txBody>
      </p:sp>
      <p:sp>
        <p:nvSpPr>
          <p:cNvPr id="28" name="Rectangle 12">
            <a:extLst>
              <a:ext uri="{FF2B5EF4-FFF2-40B4-BE49-F238E27FC236}">
                <a16:creationId xmlns:a16="http://schemas.microsoft.com/office/drawing/2014/main" id="{AD4FC367-DD0B-CA77-6495-4A276F6DEFA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1698BF69-DA66-D114-D5C4-635A08A19F6B}"/>
              </a:ext>
            </a:extLst>
          </p:cNvPr>
          <p:cNvSpPr txBox="1"/>
          <p:nvPr/>
        </p:nvSpPr>
        <p:spPr>
          <a:xfrm>
            <a:off x="602779" y="2080152"/>
            <a:ext cx="6019037" cy="4247317"/>
          </a:xfrm>
          <a:prstGeom prst="rect">
            <a:avLst/>
          </a:prstGeom>
          <a:noFill/>
        </p:spPr>
        <p:txBody>
          <a:bodyPr wrap="square" rtlCol="0">
            <a:spAutoFit/>
          </a:bodyPr>
          <a:lstStyle/>
          <a:p>
            <a:pPr algn="l"/>
            <a:r>
              <a:rPr lang="en-US" b="0" i="0" dirty="0">
                <a:solidFill>
                  <a:srgbClr val="333333"/>
                </a:solidFill>
                <a:effectLst/>
                <a:latin typeface="OpenSans"/>
              </a:rPr>
              <a:t>You can see all the transactions happening on the Bitcoin blockchain. </a:t>
            </a:r>
          </a:p>
          <a:p>
            <a:pPr algn="l"/>
            <a:r>
              <a:rPr lang="en-US" b="0" i="0" dirty="0">
                <a:solidFill>
                  <a:srgbClr val="333333"/>
                </a:solidFill>
                <a:effectLst/>
                <a:latin typeface="OpenSans"/>
              </a:rPr>
              <a:t>Many blockchains including Enterprise Ethereum and Hyperledger Fabric are permissioned blockchains. </a:t>
            </a:r>
          </a:p>
          <a:p>
            <a:pPr algn="l"/>
            <a:r>
              <a:rPr lang="en-US" b="0" i="0" dirty="0">
                <a:solidFill>
                  <a:srgbClr val="333333"/>
                </a:solidFill>
                <a:effectLst/>
                <a:latin typeface="OpenSans"/>
              </a:rPr>
              <a:t>They limit access to the blockchain to permission entities only. </a:t>
            </a:r>
          </a:p>
          <a:p>
            <a:pPr algn="l"/>
            <a:r>
              <a:rPr lang="en-US" b="0" i="0" dirty="0">
                <a:solidFill>
                  <a:srgbClr val="333333"/>
                </a:solidFill>
                <a:effectLst/>
                <a:latin typeface="OpenSans"/>
              </a:rPr>
              <a:t>This ensures privacy of the network to a large extent. Within the network, data access privileges such as create, read, update are assigned to various entities. These are enforced with every transaction. </a:t>
            </a:r>
          </a:p>
          <a:p>
            <a:pPr algn="l"/>
            <a:r>
              <a:rPr lang="en-US" b="0" i="0" dirty="0">
                <a:solidFill>
                  <a:srgbClr val="333333"/>
                </a:solidFill>
                <a:effectLst/>
                <a:latin typeface="OpenSans"/>
              </a:rPr>
              <a:t>This adds to the basic privacy provided by permissioned networks. Some blockchain platforms such as </a:t>
            </a:r>
            <a:r>
              <a:rPr lang="en-US" b="0" i="0" dirty="0" err="1">
                <a:solidFill>
                  <a:srgbClr val="333333"/>
                </a:solidFill>
                <a:effectLst/>
                <a:latin typeface="OpenSans"/>
              </a:rPr>
              <a:t>MultiChain</a:t>
            </a:r>
            <a:r>
              <a:rPr lang="en-US" b="0" i="0" dirty="0">
                <a:solidFill>
                  <a:srgbClr val="333333"/>
                </a:solidFill>
                <a:effectLst/>
                <a:latin typeface="OpenSans"/>
              </a:rPr>
              <a:t> ensures that the transacting nodes are indeed in a permissioned list.</a:t>
            </a:r>
          </a:p>
          <a:p>
            <a:pPr algn="l"/>
            <a:r>
              <a:rPr lang="en-US" b="0" i="0" dirty="0">
                <a:solidFill>
                  <a:srgbClr val="1F1F1F"/>
                </a:solidFill>
                <a:effectLst/>
                <a:latin typeface="Source Sans Pro" panose="020B0503030403020204" pitchFamily="34" charset="0"/>
              </a:rPr>
              <a:t>It also authenticates the sender and receiver using key exchange for every transaction. </a:t>
            </a:r>
            <a:endParaRPr lang="en-US" b="0" i="0" dirty="0">
              <a:solidFill>
                <a:srgbClr val="333333"/>
              </a:solidFill>
              <a:effectLst/>
              <a:latin typeface="OpenSans"/>
            </a:endParaRPr>
          </a:p>
        </p:txBody>
      </p:sp>
      <p:pic>
        <p:nvPicPr>
          <p:cNvPr id="6" name="Content Placeholder 5">
            <a:extLst>
              <a:ext uri="{FF2B5EF4-FFF2-40B4-BE49-F238E27FC236}">
                <a16:creationId xmlns:a16="http://schemas.microsoft.com/office/drawing/2014/main" id="{9A2E1664-4CA6-16AE-04FF-22F448BA2250}"/>
              </a:ext>
            </a:extLst>
          </p:cNvPr>
          <p:cNvPicPr>
            <a:picLocks noGrp="1" noChangeAspect="1"/>
          </p:cNvPicPr>
          <p:nvPr>
            <p:ph idx="1"/>
          </p:nvPr>
        </p:nvPicPr>
        <p:blipFill>
          <a:blip r:embed="rId2"/>
          <a:stretch>
            <a:fillRect/>
          </a:stretch>
        </p:blipFill>
        <p:spPr>
          <a:xfrm>
            <a:off x="7067241" y="2545011"/>
            <a:ext cx="4428201" cy="2755042"/>
          </a:xfrm>
        </p:spPr>
      </p:pic>
    </p:spTree>
    <p:extLst>
      <p:ext uri="{BB962C8B-B14F-4D97-AF65-F5344CB8AC3E}">
        <p14:creationId xmlns:p14="http://schemas.microsoft.com/office/powerpoint/2010/main" val="1173794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2985-888B-4687-09BE-A1E594FD8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9B750-82BD-D101-A764-52455FC2DD2E}"/>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Privacy &amp; Confidentiality</a:t>
            </a:r>
            <a:endParaRPr lang="en-US" sz="3200" dirty="0"/>
          </a:p>
        </p:txBody>
      </p:sp>
      <p:sp>
        <p:nvSpPr>
          <p:cNvPr id="28" name="Rectangle 12">
            <a:extLst>
              <a:ext uri="{FF2B5EF4-FFF2-40B4-BE49-F238E27FC236}">
                <a16:creationId xmlns:a16="http://schemas.microsoft.com/office/drawing/2014/main" id="{FED88659-E689-3137-C5B9-627CB37B243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418296FF-631F-D7FB-303D-37A47ED77F8A}"/>
              </a:ext>
            </a:extLst>
          </p:cNvPr>
          <p:cNvSpPr txBox="1"/>
          <p:nvPr/>
        </p:nvSpPr>
        <p:spPr>
          <a:xfrm>
            <a:off x="611447" y="1773216"/>
            <a:ext cx="6019037" cy="4247317"/>
          </a:xfrm>
          <a:prstGeom prst="rect">
            <a:avLst/>
          </a:prstGeom>
          <a:noFill/>
        </p:spPr>
        <p:txBody>
          <a:bodyPr wrap="square" rtlCol="0">
            <a:spAutoFit/>
          </a:bodyPr>
          <a:lstStyle/>
          <a:p>
            <a:pPr algn="l"/>
            <a:r>
              <a:rPr lang="en-US" b="0" i="0" dirty="0">
                <a:solidFill>
                  <a:srgbClr val="333333"/>
                </a:solidFill>
                <a:effectLst/>
                <a:latin typeface="OpenSans"/>
              </a:rPr>
              <a:t>For confidentiality, a straightforward method is to encrypt the data transacted and digitally sign it. It is also possible to obfuscate the data by adding extra elements. We illustrate the encryption and obfuscation with a smart contract data, </a:t>
            </a:r>
            <a:r>
              <a:rPr lang="en-US" b="0" i="0" dirty="0" err="1">
                <a:solidFill>
                  <a:srgbClr val="333333"/>
                </a:solidFill>
                <a:effectLst/>
                <a:latin typeface="OpenSans"/>
              </a:rPr>
              <a:t>blindedBid</a:t>
            </a:r>
            <a:r>
              <a:rPr lang="en-US" b="0" i="0" dirty="0">
                <a:solidFill>
                  <a:srgbClr val="333333"/>
                </a:solidFill>
                <a:effectLst/>
                <a:latin typeface="OpenSans"/>
              </a:rPr>
              <a:t>, where the actual bid in a blind auction smart contract is the value, but we've added two more parameters called fake and secret. </a:t>
            </a:r>
          </a:p>
          <a:p>
            <a:pPr algn="l"/>
            <a:endParaRPr lang="en-US" b="0" i="0" dirty="0">
              <a:solidFill>
                <a:srgbClr val="333333"/>
              </a:solidFill>
              <a:effectLst/>
              <a:latin typeface="OpenSans"/>
            </a:endParaRPr>
          </a:p>
          <a:p>
            <a:pPr algn="l"/>
            <a:r>
              <a:rPr lang="en-US" b="0" i="0" dirty="0">
                <a:solidFill>
                  <a:srgbClr val="333333"/>
                </a:solidFill>
                <a:effectLst/>
                <a:latin typeface="OpenSans"/>
              </a:rPr>
              <a:t>In this case, the </a:t>
            </a:r>
            <a:r>
              <a:rPr lang="en-US" b="0" i="0" dirty="0" err="1">
                <a:solidFill>
                  <a:srgbClr val="333333"/>
                </a:solidFill>
                <a:effectLst/>
                <a:latin typeface="OpenSans"/>
              </a:rPr>
              <a:t>blindedBid</a:t>
            </a:r>
            <a:r>
              <a:rPr lang="en-US" b="0" i="0" dirty="0">
                <a:solidFill>
                  <a:srgbClr val="333333"/>
                </a:solidFill>
                <a:effectLst/>
                <a:latin typeface="OpenSans"/>
              </a:rPr>
              <a:t> sent by the bidder is obfuscated with the value fake and a value secret as parameters, and then encrypted with </a:t>
            </a:r>
            <a:r>
              <a:rPr lang="en-US" b="0" i="0" dirty="0" err="1">
                <a:solidFill>
                  <a:srgbClr val="333333"/>
                </a:solidFill>
                <a:effectLst/>
                <a:latin typeface="OpenSans"/>
              </a:rPr>
              <a:t>keccak</a:t>
            </a:r>
            <a:r>
              <a:rPr lang="en-US" b="0" i="0" dirty="0">
                <a:solidFill>
                  <a:srgbClr val="333333"/>
                </a:solidFill>
                <a:effectLst/>
                <a:latin typeface="OpenSans"/>
              </a:rPr>
              <a:t> secure hash algorithm. </a:t>
            </a:r>
          </a:p>
          <a:p>
            <a:pPr algn="l"/>
            <a:r>
              <a:rPr lang="en-US" b="0" i="0" dirty="0">
                <a:solidFill>
                  <a:srgbClr val="333333"/>
                </a:solidFill>
                <a:effectLst/>
                <a:latin typeface="OpenSans"/>
              </a:rPr>
              <a:t>This provides confidentiality of the bid in a blind auction application. We explored at high level some simple methods for ensuring privacy and confidentiality. </a:t>
            </a:r>
          </a:p>
          <a:p>
            <a:pPr algn="l"/>
            <a:endParaRPr lang="en-US"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550EC5D0-4730-945B-462C-683786ED96FD}"/>
              </a:ext>
            </a:extLst>
          </p:cNvPr>
          <p:cNvPicPr>
            <a:picLocks noGrp="1" noChangeAspect="1"/>
          </p:cNvPicPr>
          <p:nvPr>
            <p:ph idx="1"/>
          </p:nvPr>
        </p:nvPicPr>
        <p:blipFill>
          <a:blip r:embed="rId2"/>
          <a:stretch>
            <a:fillRect/>
          </a:stretch>
        </p:blipFill>
        <p:spPr>
          <a:xfrm>
            <a:off x="7262787" y="1725950"/>
            <a:ext cx="4681491" cy="2248006"/>
          </a:xfrm>
        </p:spPr>
      </p:pic>
      <p:pic>
        <p:nvPicPr>
          <p:cNvPr id="10" name="Picture 9">
            <a:extLst>
              <a:ext uri="{FF2B5EF4-FFF2-40B4-BE49-F238E27FC236}">
                <a16:creationId xmlns:a16="http://schemas.microsoft.com/office/drawing/2014/main" id="{E793EE8E-B671-2EEB-8330-EE256EEF70DE}"/>
              </a:ext>
            </a:extLst>
          </p:cNvPr>
          <p:cNvPicPr>
            <a:picLocks noChangeAspect="1"/>
          </p:cNvPicPr>
          <p:nvPr/>
        </p:nvPicPr>
        <p:blipFill>
          <a:blip r:embed="rId3"/>
          <a:stretch>
            <a:fillRect/>
          </a:stretch>
        </p:blipFill>
        <p:spPr>
          <a:xfrm>
            <a:off x="7262787" y="4035374"/>
            <a:ext cx="4681491" cy="2633184"/>
          </a:xfrm>
          <a:prstGeom prst="rect">
            <a:avLst/>
          </a:prstGeom>
        </p:spPr>
      </p:pic>
    </p:spTree>
    <p:extLst>
      <p:ext uri="{BB962C8B-B14F-4D97-AF65-F5344CB8AC3E}">
        <p14:creationId xmlns:p14="http://schemas.microsoft.com/office/powerpoint/2010/main" val="3264983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84646-5936-BE77-A29D-91724A174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0AC78-A459-F858-2B77-A0877BFA0234}"/>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a:t>
            </a:r>
            <a:r>
              <a:rPr lang="en-US" sz="3200" b="0" i="0" u="none" strike="noStrike" dirty="0" err="1">
                <a:solidFill>
                  <a:srgbClr val="333333"/>
                </a:solidFill>
                <a:effectLst/>
              </a:rPr>
              <a:t>Multisig</a:t>
            </a:r>
            <a:r>
              <a:rPr lang="en-US" sz="3200" b="0" i="0" u="none" strike="noStrike" dirty="0">
                <a:solidFill>
                  <a:srgbClr val="333333"/>
                </a:solidFill>
                <a:effectLst/>
              </a:rPr>
              <a:t>  &amp; Escrow</a:t>
            </a:r>
            <a:endParaRPr lang="en-US" sz="3200" dirty="0"/>
          </a:p>
        </p:txBody>
      </p:sp>
      <p:sp>
        <p:nvSpPr>
          <p:cNvPr id="28" name="Rectangle 12">
            <a:extLst>
              <a:ext uri="{FF2B5EF4-FFF2-40B4-BE49-F238E27FC236}">
                <a16:creationId xmlns:a16="http://schemas.microsoft.com/office/drawing/2014/main" id="{9F8205E1-B012-6F73-5482-BA7149F6B14D}"/>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1EA90B47-3805-BFD1-BABB-202697866ED3}"/>
              </a:ext>
            </a:extLst>
          </p:cNvPr>
          <p:cNvSpPr txBox="1"/>
          <p:nvPr/>
        </p:nvSpPr>
        <p:spPr>
          <a:xfrm>
            <a:off x="555109" y="1434978"/>
            <a:ext cx="5624673" cy="4801314"/>
          </a:xfrm>
          <a:prstGeom prst="rect">
            <a:avLst/>
          </a:prstGeom>
          <a:noFill/>
        </p:spPr>
        <p:txBody>
          <a:bodyPr wrap="square" rtlCol="0">
            <a:spAutoFit/>
          </a:bodyPr>
          <a:lstStyle/>
          <a:p>
            <a:pPr algn="l"/>
            <a:r>
              <a:rPr lang="en-US" b="0" i="0" dirty="0">
                <a:solidFill>
                  <a:srgbClr val="333333"/>
                </a:solidFill>
                <a:effectLst/>
                <a:latin typeface="OpenSans"/>
              </a:rPr>
              <a:t>Escrow and </a:t>
            </a:r>
            <a:r>
              <a:rPr lang="en-US" b="0" i="0" dirty="0" err="1">
                <a:solidFill>
                  <a:srgbClr val="333333"/>
                </a:solidFill>
                <a:effectLst/>
                <a:latin typeface="OpenSans"/>
              </a:rPr>
              <a:t>multisig</a:t>
            </a:r>
            <a:r>
              <a:rPr lang="en-US" b="0" i="0" dirty="0">
                <a:solidFill>
                  <a:srgbClr val="333333"/>
                </a:solidFill>
                <a:effectLst/>
                <a:latin typeface="OpenSans"/>
              </a:rPr>
              <a:t> are two techniques that have enormous potential in addressing business contract related issues to transform business processes. </a:t>
            </a:r>
          </a:p>
          <a:p>
            <a:pPr algn="l"/>
            <a:endParaRPr lang="en-US" dirty="0">
              <a:solidFill>
                <a:srgbClr val="333333"/>
              </a:solidFill>
              <a:latin typeface="OpenSans"/>
            </a:endParaRPr>
          </a:p>
          <a:p>
            <a:pPr algn="l"/>
            <a:r>
              <a:rPr lang="en-US" b="0" i="0" dirty="0">
                <a:solidFill>
                  <a:srgbClr val="333333"/>
                </a:solidFill>
                <a:effectLst/>
                <a:latin typeface="OpenSans"/>
              </a:rPr>
              <a:t>On completion of this lesson, you will be able to explain, the features of escrow within smart contact and features of </a:t>
            </a:r>
            <a:r>
              <a:rPr lang="en-US" b="0" i="0" dirty="0" err="1">
                <a:solidFill>
                  <a:srgbClr val="333333"/>
                </a:solidFill>
                <a:effectLst/>
                <a:latin typeface="OpenSans"/>
              </a:rPr>
              <a:t>multisig</a:t>
            </a:r>
            <a:r>
              <a:rPr lang="en-US" b="0" i="0" dirty="0">
                <a:solidFill>
                  <a:srgbClr val="333333"/>
                </a:solidFill>
                <a:effectLst/>
                <a:latin typeface="OpenSans"/>
              </a:rPr>
              <a:t>. </a:t>
            </a:r>
          </a:p>
          <a:p>
            <a:pPr algn="l"/>
            <a:endParaRPr lang="en-US" dirty="0">
              <a:solidFill>
                <a:srgbClr val="333333"/>
              </a:solidFill>
              <a:latin typeface="OpenSans"/>
            </a:endParaRPr>
          </a:p>
          <a:p>
            <a:pPr algn="l"/>
            <a:r>
              <a:rPr lang="en-US" b="0" i="0" dirty="0">
                <a:solidFill>
                  <a:srgbClr val="333333"/>
                </a:solidFill>
                <a:effectLst/>
                <a:latin typeface="OpenSans"/>
              </a:rPr>
              <a:t> </a:t>
            </a:r>
          </a:p>
          <a:p>
            <a:pPr algn="l"/>
            <a:r>
              <a:rPr lang="en-US" b="0" i="0" dirty="0">
                <a:solidFill>
                  <a:srgbClr val="333333"/>
                </a:solidFill>
                <a:effectLst/>
                <a:latin typeface="OpenSans"/>
              </a:rPr>
              <a:t>A smart contract can do all this. It can hold money and all artefacts in an escrow, and allow transacting parties to negotiate on it, and verify conditions to be met before the disbursement of the items in the escrow. </a:t>
            </a:r>
          </a:p>
          <a:p>
            <a:pPr algn="l"/>
            <a:r>
              <a:rPr lang="en-US" b="0" i="0" dirty="0">
                <a:solidFill>
                  <a:srgbClr val="333333"/>
                </a:solidFill>
                <a:effectLst/>
                <a:latin typeface="OpenSans"/>
              </a:rPr>
              <a:t>What is innovative is that, it can be done among parties that are operating beyond boundaries of trust in a decentralized world. Recall that a smart contract has an address that can hold a balance. </a:t>
            </a:r>
          </a:p>
        </p:txBody>
      </p:sp>
      <p:pic>
        <p:nvPicPr>
          <p:cNvPr id="6" name="Content Placeholder 5">
            <a:extLst>
              <a:ext uri="{FF2B5EF4-FFF2-40B4-BE49-F238E27FC236}">
                <a16:creationId xmlns:a16="http://schemas.microsoft.com/office/drawing/2014/main" id="{885AEA8B-732E-F562-84C9-632E0752DECD}"/>
              </a:ext>
            </a:extLst>
          </p:cNvPr>
          <p:cNvPicPr>
            <a:picLocks noGrp="1" noChangeAspect="1"/>
          </p:cNvPicPr>
          <p:nvPr>
            <p:ph idx="1"/>
          </p:nvPr>
        </p:nvPicPr>
        <p:blipFill>
          <a:blip r:embed="rId2"/>
          <a:stretch>
            <a:fillRect/>
          </a:stretch>
        </p:blipFill>
        <p:spPr>
          <a:xfrm>
            <a:off x="6420633" y="1721618"/>
            <a:ext cx="4719778" cy="2391016"/>
          </a:xfrm>
        </p:spPr>
      </p:pic>
    </p:spTree>
    <p:extLst>
      <p:ext uri="{BB962C8B-B14F-4D97-AF65-F5344CB8AC3E}">
        <p14:creationId xmlns:p14="http://schemas.microsoft.com/office/powerpoint/2010/main" val="4294736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51F60-8B5A-21C4-9A87-4AE3563EE0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5B9FC-A626-B9AD-4854-617F0BC277F6}"/>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a:t>
            </a:r>
            <a:r>
              <a:rPr lang="en-US" sz="3200" b="0" i="0" u="none" strike="noStrike" dirty="0" err="1">
                <a:solidFill>
                  <a:srgbClr val="333333"/>
                </a:solidFill>
                <a:effectLst/>
              </a:rPr>
              <a:t>Multisig</a:t>
            </a:r>
            <a:r>
              <a:rPr lang="en-US" sz="3200" b="0" i="0" u="none" strike="noStrike" dirty="0">
                <a:solidFill>
                  <a:srgbClr val="333333"/>
                </a:solidFill>
                <a:effectLst/>
              </a:rPr>
              <a:t>  &amp; Escrow</a:t>
            </a:r>
            <a:endParaRPr lang="en-US" sz="3200" dirty="0"/>
          </a:p>
        </p:txBody>
      </p:sp>
      <p:sp>
        <p:nvSpPr>
          <p:cNvPr id="28" name="Rectangle 12">
            <a:extLst>
              <a:ext uri="{FF2B5EF4-FFF2-40B4-BE49-F238E27FC236}">
                <a16:creationId xmlns:a16="http://schemas.microsoft.com/office/drawing/2014/main" id="{F10FB28F-07A3-5523-5CF2-01B2F222131A}"/>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4E94F671-E2E8-28AD-E0C5-C19212430FB3}"/>
              </a:ext>
            </a:extLst>
          </p:cNvPr>
          <p:cNvSpPr txBox="1"/>
          <p:nvPr/>
        </p:nvSpPr>
        <p:spPr>
          <a:xfrm>
            <a:off x="555109" y="1434978"/>
            <a:ext cx="5624673" cy="4801314"/>
          </a:xfrm>
          <a:prstGeom prst="rect">
            <a:avLst/>
          </a:prstGeom>
          <a:noFill/>
        </p:spPr>
        <p:txBody>
          <a:bodyPr wrap="square" rtlCol="0">
            <a:spAutoFit/>
          </a:bodyPr>
          <a:lstStyle/>
          <a:p>
            <a:pPr algn="l"/>
            <a:r>
              <a:rPr lang="en-US" b="0" i="0" dirty="0">
                <a:solidFill>
                  <a:srgbClr val="333333"/>
                </a:solidFill>
                <a:effectLst/>
                <a:latin typeface="OpenSans"/>
              </a:rPr>
              <a:t>Recall grid platform. Grid place energy application platform users, replenish both coins as a deposit escrow in the smart contract agent, that is used for payment conditional on the energy expended by the user. </a:t>
            </a:r>
          </a:p>
          <a:p>
            <a:pPr algn="l"/>
            <a:r>
              <a:rPr lang="en-US" b="0" i="0" dirty="0">
                <a:solidFill>
                  <a:srgbClr val="333333"/>
                </a:solidFill>
                <a:effectLst/>
                <a:latin typeface="OpenSans"/>
              </a:rPr>
              <a:t>Based on the energy consumption, the smart agent sends only the payment for this consumption to the grid place retailer. Grid place business model also requires a monthly deposit by the consumer. </a:t>
            </a:r>
          </a:p>
          <a:p>
            <a:pPr algn="l"/>
            <a:endParaRPr lang="en-US" dirty="0">
              <a:solidFill>
                <a:srgbClr val="333333"/>
              </a:solidFill>
              <a:latin typeface="OpenSans"/>
            </a:endParaRPr>
          </a:p>
          <a:p>
            <a:pPr algn="l"/>
            <a:r>
              <a:rPr lang="en-US" b="0" i="0" dirty="0">
                <a:solidFill>
                  <a:srgbClr val="333333"/>
                </a:solidFill>
                <a:effectLst/>
                <a:latin typeface="OpenSans"/>
              </a:rPr>
              <a:t> </a:t>
            </a:r>
          </a:p>
          <a:p>
            <a:pPr algn="l"/>
            <a:r>
              <a:rPr lang="en-US" b="0" i="0" dirty="0">
                <a:solidFill>
                  <a:srgbClr val="333333"/>
                </a:solidFill>
                <a:effectLst/>
                <a:latin typeface="OpenSans"/>
              </a:rPr>
              <a:t>In case, the smart agent runs out of bonds for the payment of energy consumption, the additional amount is deducted from the escrow. </a:t>
            </a:r>
          </a:p>
          <a:p>
            <a:pPr algn="l"/>
            <a:r>
              <a:rPr lang="en-US" b="0" i="0" dirty="0">
                <a:solidFill>
                  <a:srgbClr val="333333"/>
                </a:solidFill>
                <a:effectLst/>
                <a:latin typeface="OpenSans"/>
              </a:rPr>
              <a:t>This is another use of smart contract escrow. It helps avoid interruption in electricity service. Holding escrow funds commonly works in conjunction with multiple signatures</a:t>
            </a:r>
          </a:p>
          <a:p>
            <a:pPr algn="l"/>
            <a:endParaRPr lang="en-US" b="0" i="0" dirty="0">
              <a:solidFill>
                <a:srgbClr val="333333"/>
              </a:solidFill>
              <a:effectLst/>
              <a:latin typeface="OpenSans"/>
            </a:endParaRPr>
          </a:p>
        </p:txBody>
      </p:sp>
      <p:pic>
        <p:nvPicPr>
          <p:cNvPr id="7" name="Content Placeholder 6">
            <a:extLst>
              <a:ext uri="{FF2B5EF4-FFF2-40B4-BE49-F238E27FC236}">
                <a16:creationId xmlns:a16="http://schemas.microsoft.com/office/drawing/2014/main" id="{BB265B4C-70E0-83D0-4298-484D854244D2}"/>
              </a:ext>
            </a:extLst>
          </p:cNvPr>
          <p:cNvPicPr>
            <a:picLocks noGrp="1" noChangeAspect="1"/>
          </p:cNvPicPr>
          <p:nvPr>
            <p:ph idx="1"/>
          </p:nvPr>
        </p:nvPicPr>
        <p:blipFill>
          <a:blip r:embed="rId2"/>
          <a:stretch>
            <a:fillRect/>
          </a:stretch>
        </p:blipFill>
        <p:spPr>
          <a:xfrm>
            <a:off x="6623796" y="1786622"/>
            <a:ext cx="5202526" cy="2616366"/>
          </a:xfrm>
        </p:spPr>
      </p:pic>
    </p:spTree>
    <p:extLst>
      <p:ext uri="{BB962C8B-B14F-4D97-AF65-F5344CB8AC3E}">
        <p14:creationId xmlns:p14="http://schemas.microsoft.com/office/powerpoint/2010/main" val="92704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C423B-CBF8-6ABA-E2A7-0A57A382D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FEF86-29F1-D496-4FEF-62A547C5B7FA}"/>
              </a:ext>
            </a:extLst>
          </p:cNvPr>
          <p:cNvSpPr>
            <a:spLocks noGrp="1"/>
          </p:cNvSpPr>
          <p:nvPr>
            <p:ph type="title"/>
          </p:nvPr>
        </p:nvSpPr>
        <p:spPr/>
        <p:txBody>
          <a:bodyPr/>
          <a:lstStyle/>
          <a:p>
            <a:r>
              <a:rPr lang="en-US" dirty="0"/>
              <a:t>Course 4: Week1</a:t>
            </a:r>
          </a:p>
        </p:txBody>
      </p:sp>
      <p:pic>
        <p:nvPicPr>
          <p:cNvPr id="5" name="Content Placeholder 4">
            <a:extLst>
              <a:ext uri="{FF2B5EF4-FFF2-40B4-BE49-F238E27FC236}">
                <a16:creationId xmlns:a16="http://schemas.microsoft.com/office/drawing/2014/main" id="{C59F56C2-26B6-153B-4346-74DC41E9FC2F}"/>
              </a:ext>
            </a:extLst>
          </p:cNvPr>
          <p:cNvPicPr>
            <a:picLocks noGrp="1" noChangeAspect="1"/>
          </p:cNvPicPr>
          <p:nvPr>
            <p:ph idx="1"/>
          </p:nvPr>
        </p:nvPicPr>
        <p:blipFill rotWithShape="1">
          <a:blip r:embed="rId2"/>
          <a:srcRect l="34777" t="24165" r="12031" b="24678"/>
          <a:stretch/>
        </p:blipFill>
        <p:spPr>
          <a:xfrm>
            <a:off x="2941140" y="2223267"/>
            <a:ext cx="6475976" cy="3503278"/>
          </a:xfrm>
        </p:spPr>
      </p:pic>
    </p:spTree>
    <p:extLst>
      <p:ext uri="{BB962C8B-B14F-4D97-AF65-F5344CB8AC3E}">
        <p14:creationId xmlns:p14="http://schemas.microsoft.com/office/powerpoint/2010/main" val="32324631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888E5-19FF-1C9B-83AD-1C1C41E4BF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992F8-48A7-0B78-393D-8D50FE8A8E9F}"/>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a:t>
            </a:r>
            <a:r>
              <a:rPr lang="en-US" sz="3200" b="0" i="0" u="none" strike="noStrike" dirty="0" err="1">
                <a:solidFill>
                  <a:srgbClr val="333333"/>
                </a:solidFill>
                <a:effectLst/>
              </a:rPr>
              <a:t>Multisig</a:t>
            </a:r>
            <a:r>
              <a:rPr lang="en-US" sz="3200" b="0" i="0" u="none" strike="noStrike" dirty="0">
                <a:solidFill>
                  <a:srgbClr val="333333"/>
                </a:solidFill>
                <a:effectLst/>
              </a:rPr>
              <a:t>  &amp; Escrow</a:t>
            </a:r>
            <a:endParaRPr lang="en-US" sz="3200" dirty="0"/>
          </a:p>
        </p:txBody>
      </p:sp>
      <p:sp>
        <p:nvSpPr>
          <p:cNvPr id="28" name="Rectangle 12">
            <a:extLst>
              <a:ext uri="{FF2B5EF4-FFF2-40B4-BE49-F238E27FC236}">
                <a16:creationId xmlns:a16="http://schemas.microsoft.com/office/drawing/2014/main" id="{92A358E3-CC46-89DF-5287-BC2278499EC9}"/>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0C963FB3-E3B2-6E94-2A69-5CD8C9F7E44A}"/>
              </a:ext>
            </a:extLst>
          </p:cNvPr>
          <p:cNvSpPr txBox="1"/>
          <p:nvPr/>
        </p:nvSpPr>
        <p:spPr>
          <a:xfrm>
            <a:off x="555109" y="1434978"/>
            <a:ext cx="5624673" cy="3139321"/>
          </a:xfrm>
          <a:prstGeom prst="rect">
            <a:avLst/>
          </a:prstGeom>
          <a:noFill/>
        </p:spPr>
        <p:txBody>
          <a:bodyPr wrap="square" rtlCol="0">
            <a:spAutoFit/>
          </a:bodyPr>
          <a:lstStyle/>
          <a:p>
            <a:pPr algn="l"/>
            <a:r>
              <a:rPr lang="en-US" b="0" i="0" dirty="0">
                <a:solidFill>
                  <a:srgbClr val="333333"/>
                </a:solidFill>
                <a:effectLst/>
                <a:latin typeface="OpenSans"/>
              </a:rPr>
              <a:t> Bitcoin has an alternative to a single key address. </a:t>
            </a:r>
          </a:p>
          <a:p>
            <a:pPr algn="l"/>
            <a:r>
              <a:rPr lang="en-US" b="0" i="0" dirty="0">
                <a:solidFill>
                  <a:srgbClr val="333333"/>
                </a:solidFill>
                <a:effectLst/>
                <a:latin typeface="OpenSans"/>
              </a:rPr>
              <a:t>This is defined by the type of address. </a:t>
            </a:r>
          </a:p>
          <a:p>
            <a:pPr algn="l"/>
            <a:r>
              <a:rPr lang="en-US" b="0" i="0" dirty="0">
                <a:solidFill>
                  <a:srgbClr val="333333"/>
                </a:solidFill>
                <a:effectLst/>
                <a:latin typeface="OpenSans"/>
              </a:rPr>
              <a:t>This is defined by a type of address called pay to script hash, a </a:t>
            </a:r>
            <a:r>
              <a:rPr lang="en-US" b="0" i="0" dirty="0" err="1">
                <a:solidFill>
                  <a:srgbClr val="333333"/>
                </a:solidFill>
                <a:effectLst/>
                <a:latin typeface="OpenSans"/>
              </a:rPr>
              <a:t>multisig</a:t>
            </a:r>
            <a:r>
              <a:rPr lang="en-US" b="0" i="0" dirty="0">
                <a:solidFill>
                  <a:srgbClr val="333333"/>
                </a:solidFill>
                <a:effectLst/>
                <a:latin typeface="OpenSans"/>
              </a:rPr>
              <a:t> address. </a:t>
            </a:r>
            <a:r>
              <a:rPr lang="en-US" b="0" i="0" dirty="0" err="1">
                <a:solidFill>
                  <a:srgbClr val="333333"/>
                </a:solidFill>
                <a:effectLst/>
                <a:latin typeface="OpenSans"/>
              </a:rPr>
              <a:t>Multsig</a:t>
            </a:r>
            <a:r>
              <a:rPr lang="en-US" b="0" i="0" dirty="0">
                <a:solidFill>
                  <a:srgbClr val="333333"/>
                </a:solidFill>
                <a:effectLst/>
                <a:latin typeface="OpenSans"/>
              </a:rPr>
              <a:t> addresses in the bitcoin transactions begin with the digits three, whereas regular addresses begin with the digit one. </a:t>
            </a:r>
          </a:p>
          <a:p>
            <a:pPr algn="l"/>
            <a:r>
              <a:rPr lang="en-US" b="0" i="0" dirty="0">
                <a:solidFill>
                  <a:srgbClr val="333333"/>
                </a:solidFill>
                <a:effectLst/>
                <a:latin typeface="OpenSans"/>
              </a:rPr>
              <a:t>A pay to script hash address can support a set of n keys, </a:t>
            </a:r>
          </a:p>
          <a:p>
            <a:pPr algn="l"/>
            <a:r>
              <a:rPr lang="en-US" b="0" i="0" dirty="0">
                <a:solidFill>
                  <a:srgbClr val="333333"/>
                </a:solidFill>
                <a:effectLst/>
                <a:latin typeface="OpenSans"/>
              </a:rPr>
              <a:t>any of m which are required to transact m of n. In practice, most </a:t>
            </a:r>
            <a:r>
              <a:rPr lang="en-US" b="0" i="0" dirty="0" err="1">
                <a:solidFill>
                  <a:srgbClr val="333333"/>
                </a:solidFill>
                <a:effectLst/>
                <a:latin typeface="OpenSans"/>
              </a:rPr>
              <a:t>multisigs</a:t>
            </a:r>
            <a:r>
              <a:rPr lang="en-US" b="0" i="0" dirty="0">
                <a:solidFill>
                  <a:srgbClr val="333333"/>
                </a:solidFill>
                <a:effectLst/>
                <a:latin typeface="OpenSans"/>
              </a:rPr>
              <a:t> are two out of three, two out of two, though larger values of m and n can be used for such use cases as legal documents. </a:t>
            </a:r>
          </a:p>
        </p:txBody>
      </p:sp>
      <p:pic>
        <p:nvPicPr>
          <p:cNvPr id="6" name="Content Placeholder 5">
            <a:extLst>
              <a:ext uri="{FF2B5EF4-FFF2-40B4-BE49-F238E27FC236}">
                <a16:creationId xmlns:a16="http://schemas.microsoft.com/office/drawing/2014/main" id="{767B0472-84C0-F226-5776-5324036E8788}"/>
              </a:ext>
            </a:extLst>
          </p:cNvPr>
          <p:cNvPicPr>
            <a:picLocks noGrp="1" noChangeAspect="1"/>
          </p:cNvPicPr>
          <p:nvPr>
            <p:ph idx="1"/>
          </p:nvPr>
        </p:nvPicPr>
        <p:blipFill>
          <a:blip r:embed="rId2"/>
          <a:stretch>
            <a:fillRect/>
          </a:stretch>
        </p:blipFill>
        <p:spPr>
          <a:xfrm>
            <a:off x="7285125" y="1940984"/>
            <a:ext cx="4351766" cy="1953317"/>
          </a:xfrm>
        </p:spPr>
      </p:pic>
    </p:spTree>
    <p:extLst>
      <p:ext uri="{BB962C8B-B14F-4D97-AF65-F5344CB8AC3E}">
        <p14:creationId xmlns:p14="http://schemas.microsoft.com/office/powerpoint/2010/main" val="1745516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4507E-BC29-BADD-25BE-29F1DC2AD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71D29-C18D-E1EC-653B-0185DB5EDBE5}"/>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a:t>
            </a:r>
            <a:r>
              <a:rPr lang="en-US" sz="3200" b="0" i="0" u="none" strike="noStrike" dirty="0" err="1">
                <a:solidFill>
                  <a:srgbClr val="333333"/>
                </a:solidFill>
                <a:effectLst/>
              </a:rPr>
              <a:t>Multisig</a:t>
            </a:r>
            <a:r>
              <a:rPr lang="en-US" sz="3200" b="0" i="0" u="none" strike="noStrike" dirty="0">
                <a:solidFill>
                  <a:srgbClr val="333333"/>
                </a:solidFill>
                <a:effectLst/>
              </a:rPr>
              <a:t>  &amp; Escrow</a:t>
            </a:r>
            <a:endParaRPr lang="en-US" sz="3200" dirty="0"/>
          </a:p>
        </p:txBody>
      </p:sp>
      <p:sp>
        <p:nvSpPr>
          <p:cNvPr id="28" name="Rectangle 12">
            <a:extLst>
              <a:ext uri="{FF2B5EF4-FFF2-40B4-BE49-F238E27FC236}">
                <a16:creationId xmlns:a16="http://schemas.microsoft.com/office/drawing/2014/main" id="{3449F44B-5A62-8A66-1C8B-34DF8311682E}"/>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0A22D318-D4F6-DC90-D1E8-26A6B101792C}"/>
              </a:ext>
            </a:extLst>
          </p:cNvPr>
          <p:cNvSpPr txBox="1"/>
          <p:nvPr/>
        </p:nvSpPr>
        <p:spPr>
          <a:xfrm>
            <a:off x="612851" y="3615315"/>
            <a:ext cx="10305016" cy="2031325"/>
          </a:xfrm>
          <a:prstGeom prst="rect">
            <a:avLst/>
          </a:prstGeom>
          <a:noFill/>
        </p:spPr>
        <p:txBody>
          <a:bodyPr wrap="square" rtlCol="0">
            <a:spAutoFit/>
          </a:bodyPr>
          <a:lstStyle/>
          <a:p>
            <a:pPr algn="l"/>
            <a:r>
              <a:rPr lang="en-US" b="0" i="0" dirty="0">
                <a:solidFill>
                  <a:srgbClr val="333333"/>
                </a:solidFill>
                <a:effectLst/>
                <a:latin typeface="OpenSans"/>
              </a:rPr>
              <a:t>How do you use </a:t>
            </a:r>
            <a:r>
              <a:rPr lang="en-US" b="0" i="0" dirty="0" err="1">
                <a:solidFill>
                  <a:srgbClr val="333333"/>
                </a:solidFill>
                <a:effectLst/>
                <a:latin typeface="OpenSans"/>
              </a:rPr>
              <a:t>multisig</a:t>
            </a:r>
            <a:r>
              <a:rPr lang="en-US" b="0" i="0" dirty="0">
                <a:solidFill>
                  <a:srgbClr val="333333"/>
                </a:solidFill>
                <a:effectLst/>
                <a:latin typeface="OpenSans"/>
              </a:rPr>
              <a:t>? </a:t>
            </a:r>
          </a:p>
          <a:p>
            <a:pPr algn="l"/>
            <a:r>
              <a:rPr lang="en-US" b="0" i="0" dirty="0">
                <a:solidFill>
                  <a:srgbClr val="333333"/>
                </a:solidFill>
                <a:effectLst/>
                <a:latin typeface="OpenSans"/>
              </a:rPr>
              <a:t>Generate a </a:t>
            </a:r>
            <a:r>
              <a:rPr lang="en-US" b="0" i="0" dirty="0" err="1">
                <a:solidFill>
                  <a:srgbClr val="333333"/>
                </a:solidFill>
                <a:effectLst/>
                <a:latin typeface="OpenSans"/>
              </a:rPr>
              <a:t>multisig</a:t>
            </a:r>
            <a:r>
              <a:rPr lang="en-US" b="0" i="0" dirty="0">
                <a:solidFill>
                  <a:srgbClr val="333333"/>
                </a:solidFill>
                <a:effectLst/>
                <a:latin typeface="OpenSans"/>
              </a:rPr>
              <a:t> address, it has n number of keys, m of which are required to trigger an action. Then fund the new </a:t>
            </a:r>
            <a:r>
              <a:rPr lang="en-US" b="0" i="0" dirty="0" err="1">
                <a:solidFill>
                  <a:srgbClr val="333333"/>
                </a:solidFill>
                <a:effectLst/>
                <a:latin typeface="OpenSans"/>
              </a:rPr>
              <a:t>multisig</a:t>
            </a:r>
            <a:r>
              <a:rPr lang="en-US" b="0" i="0" dirty="0">
                <a:solidFill>
                  <a:srgbClr val="333333"/>
                </a:solidFill>
                <a:effectLst/>
                <a:latin typeface="OpenSans"/>
              </a:rPr>
              <a:t> address with a deposit. Now, you're ready to transact. Create a </a:t>
            </a:r>
            <a:r>
              <a:rPr lang="en-US" b="0" i="0" dirty="0" err="1">
                <a:solidFill>
                  <a:srgbClr val="333333"/>
                </a:solidFill>
                <a:effectLst/>
                <a:latin typeface="OpenSans"/>
              </a:rPr>
              <a:t>multisig</a:t>
            </a:r>
            <a:r>
              <a:rPr lang="en-US" b="0" i="0" dirty="0">
                <a:solidFill>
                  <a:srgbClr val="333333"/>
                </a:solidFill>
                <a:effectLst/>
                <a:latin typeface="OpenSans"/>
              </a:rPr>
              <a:t> transaction. </a:t>
            </a:r>
          </a:p>
          <a:p>
            <a:pPr algn="l"/>
            <a:r>
              <a:rPr lang="en-US" b="0" i="0" dirty="0">
                <a:solidFill>
                  <a:srgbClr val="333333"/>
                </a:solidFill>
                <a:effectLst/>
                <a:latin typeface="OpenSans"/>
              </a:rPr>
              <a:t>This transaction will be signed with the first signature </a:t>
            </a:r>
            <a:r>
              <a:rPr lang="en-US" b="0" i="0" dirty="0" err="1">
                <a:solidFill>
                  <a:srgbClr val="333333"/>
                </a:solidFill>
                <a:effectLst/>
                <a:latin typeface="OpenSans"/>
              </a:rPr>
              <a:t>ms</a:t>
            </a:r>
            <a:r>
              <a:rPr lang="en-US" b="0" i="0" dirty="0">
                <a:solidFill>
                  <a:srgbClr val="333333"/>
                </a:solidFill>
                <a:effectLst/>
                <a:latin typeface="OpenSans"/>
              </a:rPr>
              <a:t> one, resulting in the hex string, </a:t>
            </a:r>
            <a:r>
              <a:rPr lang="en-US" b="0" i="0" dirty="0" err="1">
                <a:solidFill>
                  <a:srgbClr val="333333"/>
                </a:solidFill>
                <a:effectLst/>
                <a:latin typeface="OpenSans"/>
              </a:rPr>
              <a:t>hs</a:t>
            </a:r>
            <a:r>
              <a:rPr lang="en-US" b="0" i="0" dirty="0">
                <a:solidFill>
                  <a:srgbClr val="333333"/>
                </a:solidFill>
                <a:effectLst/>
                <a:latin typeface="OpenSans"/>
              </a:rPr>
              <a:t> one. </a:t>
            </a:r>
          </a:p>
          <a:p>
            <a:pPr algn="l"/>
            <a:r>
              <a:rPr lang="en-US" b="0" i="0" dirty="0">
                <a:solidFill>
                  <a:srgbClr val="333333"/>
                </a:solidFill>
                <a:effectLst/>
                <a:latin typeface="OpenSans"/>
              </a:rPr>
              <a:t>Then they can be signed by the second signature </a:t>
            </a:r>
            <a:r>
              <a:rPr lang="en-US" b="0" i="0" dirty="0" err="1">
                <a:solidFill>
                  <a:srgbClr val="333333"/>
                </a:solidFill>
                <a:effectLst/>
                <a:latin typeface="OpenSans"/>
              </a:rPr>
              <a:t>ms</a:t>
            </a:r>
            <a:r>
              <a:rPr lang="en-US" b="0" i="0" dirty="0">
                <a:solidFill>
                  <a:srgbClr val="333333"/>
                </a:solidFill>
                <a:effectLst/>
                <a:latin typeface="OpenSans"/>
              </a:rPr>
              <a:t> two, resulting in hex string </a:t>
            </a:r>
            <a:r>
              <a:rPr lang="en-US" b="0" i="0" dirty="0" err="1">
                <a:solidFill>
                  <a:srgbClr val="333333"/>
                </a:solidFill>
                <a:effectLst/>
                <a:latin typeface="OpenSans"/>
              </a:rPr>
              <a:t>hs</a:t>
            </a:r>
            <a:r>
              <a:rPr lang="en-US" b="0" i="0" dirty="0">
                <a:solidFill>
                  <a:srgbClr val="333333"/>
                </a:solidFill>
                <a:effectLst/>
                <a:latin typeface="OpenSans"/>
              </a:rPr>
              <a:t> two. This is repeated m times for the m signature resulting in </a:t>
            </a:r>
            <a:r>
              <a:rPr lang="en-US" b="0" i="0" dirty="0" err="1">
                <a:solidFill>
                  <a:srgbClr val="333333"/>
                </a:solidFill>
                <a:effectLst/>
                <a:latin typeface="OpenSans"/>
              </a:rPr>
              <a:t>hsm</a:t>
            </a:r>
            <a:r>
              <a:rPr lang="en-US" b="0" i="0" dirty="0">
                <a:solidFill>
                  <a:srgbClr val="333333"/>
                </a:solidFill>
                <a:effectLst/>
                <a:latin typeface="OpenSans"/>
              </a:rPr>
              <a:t>. This is the required </a:t>
            </a:r>
            <a:r>
              <a:rPr lang="en-US" b="0" i="0" dirty="0" err="1">
                <a:solidFill>
                  <a:srgbClr val="333333"/>
                </a:solidFill>
                <a:effectLst/>
                <a:latin typeface="OpenSans"/>
              </a:rPr>
              <a:t>multisigned</a:t>
            </a:r>
            <a:r>
              <a:rPr lang="en-US" b="0" i="0" dirty="0">
                <a:solidFill>
                  <a:srgbClr val="333333"/>
                </a:solidFill>
                <a:effectLst/>
                <a:latin typeface="OpenSans"/>
              </a:rPr>
              <a:t> key. It is verified by the protocol and the funds are transferred. This explains the multi-sig operation. </a:t>
            </a:r>
          </a:p>
        </p:txBody>
      </p:sp>
      <p:pic>
        <p:nvPicPr>
          <p:cNvPr id="7" name="Content Placeholder 6">
            <a:extLst>
              <a:ext uri="{FF2B5EF4-FFF2-40B4-BE49-F238E27FC236}">
                <a16:creationId xmlns:a16="http://schemas.microsoft.com/office/drawing/2014/main" id="{0C24CC3C-3AC5-4816-B478-79C7538CDE9A}"/>
              </a:ext>
            </a:extLst>
          </p:cNvPr>
          <p:cNvPicPr>
            <a:picLocks noGrp="1" noChangeAspect="1"/>
          </p:cNvPicPr>
          <p:nvPr>
            <p:ph idx="1"/>
          </p:nvPr>
        </p:nvPicPr>
        <p:blipFill>
          <a:blip r:embed="rId2"/>
          <a:stretch>
            <a:fillRect/>
          </a:stretch>
        </p:blipFill>
        <p:spPr>
          <a:xfrm>
            <a:off x="838200" y="1396025"/>
            <a:ext cx="9702680" cy="2064669"/>
          </a:xfrm>
        </p:spPr>
      </p:pic>
    </p:spTree>
    <p:extLst>
      <p:ext uri="{BB962C8B-B14F-4D97-AF65-F5344CB8AC3E}">
        <p14:creationId xmlns:p14="http://schemas.microsoft.com/office/powerpoint/2010/main" val="736734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FBFA7-10DB-0DCB-E389-D43182FA8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51EA8-F2E3-0DF5-5BF9-689795814723}"/>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Week3, </a:t>
            </a:r>
            <a:r>
              <a:rPr lang="en-US" sz="3200" b="0" i="0" u="none" strike="noStrike" dirty="0" err="1">
                <a:solidFill>
                  <a:srgbClr val="333333"/>
                </a:solidFill>
                <a:effectLst/>
              </a:rPr>
              <a:t>Multisig</a:t>
            </a:r>
            <a:r>
              <a:rPr lang="en-US" sz="3200" b="0" i="0" u="none" strike="noStrike" dirty="0">
                <a:solidFill>
                  <a:srgbClr val="333333"/>
                </a:solidFill>
                <a:effectLst/>
              </a:rPr>
              <a:t>  &amp; Escrow</a:t>
            </a:r>
            <a:endParaRPr lang="en-US" sz="3200" dirty="0"/>
          </a:p>
        </p:txBody>
      </p:sp>
      <p:sp>
        <p:nvSpPr>
          <p:cNvPr id="28" name="Rectangle 12">
            <a:extLst>
              <a:ext uri="{FF2B5EF4-FFF2-40B4-BE49-F238E27FC236}">
                <a16:creationId xmlns:a16="http://schemas.microsoft.com/office/drawing/2014/main" id="{DDECA7C9-6BFB-4A61-7F4C-EC065E61419C}"/>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Content Placeholder 5">
            <a:extLst>
              <a:ext uri="{FF2B5EF4-FFF2-40B4-BE49-F238E27FC236}">
                <a16:creationId xmlns:a16="http://schemas.microsoft.com/office/drawing/2014/main" id="{BCDB893C-F0D2-32B5-20FC-E46B363CA5A0}"/>
              </a:ext>
            </a:extLst>
          </p:cNvPr>
          <p:cNvPicPr>
            <a:picLocks noGrp="1" noChangeAspect="1"/>
          </p:cNvPicPr>
          <p:nvPr>
            <p:ph idx="1"/>
          </p:nvPr>
        </p:nvPicPr>
        <p:blipFill>
          <a:blip r:embed="rId2"/>
          <a:stretch>
            <a:fillRect/>
          </a:stretch>
        </p:blipFill>
        <p:spPr>
          <a:xfrm>
            <a:off x="1751302" y="1825625"/>
            <a:ext cx="8689396" cy="4351338"/>
          </a:xfrm>
        </p:spPr>
      </p:pic>
    </p:spTree>
    <p:extLst>
      <p:ext uri="{BB962C8B-B14F-4D97-AF65-F5344CB8AC3E}">
        <p14:creationId xmlns:p14="http://schemas.microsoft.com/office/powerpoint/2010/main" val="3575301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E363E-E5B2-061A-5AF0-77E6C23B5B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254EE5-C7C1-CAE7-B4C8-E16AD79E6443}"/>
              </a:ext>
            </a:extLst>
          </p:cNvPr>
          <p:cNvSpPr>
            <a:spLocks noGrp="1"/>
          </p:cNvSpPr>
          <p:nvPr>
            <p:ph type="title"/>
          </p:nvPr>
        </p:nvSpPr>
        <p:spPr>
          <a:xfrm>
            <a:off x="838200" y="365126"/>
            <a:ext cx="10515600" cy="787626"/>
          </a:xfrm>
        </p:spPr>
        <p:txBody>
          <a:bodyPr>
            <a:normAutofit/>
          </a:bodyPr>
          <a:lstStyle/>
          <a:p>
            <a:r>
              <a:rPr lang="en-US" sz="3200" dirty="0"/>
              <a:t>Course 4: </a:t>
            </a:r>
            <a:r>
              <a:rPr lang="en-US" sz="3200" b="0" i="0" u="none" strike="noStrike" dirty="0">
                <a:solidFill>
                  <a:srgbClr val="333333"/>
                </a:solidFill>
                <a:effectLst/>
              </a:rPr>
              <a:t>Week4, Alternative Decentralized Solutions</a:t>
            </a:r>
            <a:endParaRPr lang="en-US" sz="3200" dirty="0"/>
          </a:p>
        </p:txBody>
      </p:sp>
      <p:sp>
        <p:nvSpPr>
          <p:cNvPr id="28" name="Rectangle 12">
            <a:extLst>
              <a:ext uri="{FF2B5EF4-FFF2-40B4-BE49-F238E27FC236}">
                <a16:creationId xmlns:a16="http://schemas.microsoft.com/office/drawing/2014/main" id="{7AAB4501-DFB9-DAAA-B316-406A140D9F42}"/>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Content Placeholder 6">
            <a:extLst>
              <a:ext uri="{FF2B5EF4-FFF2-40B4-BE49-F238E27FC236}">
                <a16:creationId xmlns:a16="http://schemas.microsoft.com/office/drawing/2014/main" id="{6A632D48-45DF-C21F-0585-2082C3E8560A}"/>
              </a:ext>
            </a:extLst>
          </p:cNvPr>
          <p:cNvPicPr>
            <a:picLocks noGrp="1" noChangeAspect="1"/>
          </p:cNvPicPr>
          <p:nvPr>
            <p:ph idx="1"/>
          </p:nvPr>
        </p:nvPicPr>
        <p:blipFill>
          <a:blip r:embed="rId2"/>
          <a:stretch>
            <a:fillRect/>
          </a:stretch>
        </p:blipFill>
        <p:spPr>
          <a:xfrm>
            <a:off x="1916837" y="1825625"/>
            <a:ext cx="8358325" cy="4351338"/>
          </a:xfrm>
        </p:spPr>
      </p:pic>
    </p:spTree>
    <p:extLst>
      <p:ext uri="{BB962C8B-B14F-4D97-AF65-F5344CB8AC3E}">
        <p14:creationId xmlns:p14="http://schemas.microsoft.com/office/powerpoint/2010/main" val="37529653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1C416-3CA5-C6F5-B386-09EB7820BA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93022-AB77-47B9-A1E6-1250D6DE79DF}"/>
              </a:ext>
            </a:extLst>
          </p:cNvPr>
          <p:cNvSpPr>
            <a:spLocks noGrp="1"/>
          </p:cNvSpPr>
          <p:nvPr>
            <p:ph type="title"/>
          </p:nvPr>
        </p:nvSpPr>
        <p:spPr>
          <a:xfrm>
            <a:off x="838200" y="365126"/>
            <a:ext cx="10515600" cy="787626"/>
          </a:xfrm>
        </p:spPr>
        <p:txBody>
          <a:bodyPr>
            <a:normAutofit fontScale="90000"/>
          </a:bodyPr>
          <a:lstStyle/>
          <a:p>
            <a:pPr algn="ctr"/>
            <a:r>
              <a:rPr lang="en-US" sz="3200" dirty="0"/>
              <a:t>Course 4: </a:t>
            </a:r>
            <a:r>
              <a:rPr lang="en-US" sz="3200" b="0" i="0" u="none" strike="noStrike" dirty="0">
                <a:solidFill>
                  <a:srgbClr val="333333"/>
                </a:solidFill>
                <a:effectLst/>
              </a:rPr>
              <a:t>Week4, Alternative Decentralized Solutions</a:t>
            </a:r>
            <a:br>
              <a:rPr lang="en-US" sz="3200" b="0" i="0" u="none" strike="noStrike" dirty="0">
                <a:solidFill>
                  <a:srgbClr val="333333"/>
                </a:solidFill>
                <a:effectLst/>
              </a:rPr>
            </a:br>
            <a:r>
              <a:rPr lang="en-US" sz="3200" b="0" i="0" u="none" strike="noStrike" dirty="0">
                <a:solidFill>
                  <a:srgbClr val="333333"/>
                </a:solidFill>
                <a:effectLst/>
              </a:rPr>
              <a:t>Interplanetary File System</a:t>
            </a:r>
            <a:endParaRPr lang="en-US" sz="3200" dirty="0"/>
          </a:p>
        </p:txBody>
      </p:sp>
      <p:sp>
        <p:nvSpPr>
          <p:cNvPr id="28" name="Rectangle 12">
            <a:extLst>
              <a:ext uri="{FF2B5EF4-FFF2-40B4-BE49-F238E27FC236}">
                <a16:creationId xmlns:a16="http://schemas.microsoft.com/office/drawing/2014/main" id="{1997B551-2241-EFE9-914D-67677288CFAA}"/>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Content Placeholder 3">
            <a:extLst>
              <a:ext uri="{FF2B5EF4-FFF2-40B4-BE49-F238E27FC236}">
                <a16:creationId xmlns:a16="http://schemas.microsoft.com/office/drawing/2014/main" id="{BD7BAA1E-C05A-D7BD-EE3E-F5B01F3D6925}"/>
              </a:ext>
            </a:extLst>
          </p:cNvPr>
          <p:cNvSpPr>
            <a:spLocks noGrp="1"/>
          </p:cNvSpPr>
          <p:nvPr>
            <p:ph idx="1"/>
          </p:nvPr>
        </p:nvSpPr>
        <p:spPr>
          <a:xfrm>
            <a:off x="560846" y="2124647"/>
            <a:ext cx="4505190" cy="2950057"/>
          </a:xfrm>
        </p:spPr>
        <p:txBody>
          <a:bodyPr>
            <a:normAutofit/>
          </a:bodyPr>
          <a:lstStyle/>
          <a:p>
            <a:pPr algn="l"/>
            <a:r>
              <a:rPr lang="en-US" sz="1600" b="0" i="0" dirty="0">
                <a:solidFill>
                  <a:srgbClr val="333333"/>
                </a:solidFill>
                <a:effectLst/>
                <a:latin typeface="OpenSans"/>
              </a:rPr>
              <a:t>Interplanetary Files System, IPFS, is a fine example of such a system. </a:t>
            </a:r>
          </a:p>
          <a:p>
            <a:pPr algn="l"/>
            <a:r>
              <a:rPr lang="en-US" sz="1600" b="0" i="0" dirty="0">
                <a:solidFill>
                  <a:srgbClr val="333333"/>
                </a:solidFill>
                <a:effectLst/>
                <a:latin typeface="OpenSans"/>
              </a:rPr>
              <a:t>IPFS is a decentralized model for file transfer in contrast to centralize namespace and transfer provided by HTTP family of protocols.</a:t>
            </a:r>
          </a:p>
          <a:p>
            <a:pPr algn="l"/>
            <a:r>
              <a:rPr lang="en-US" sz="1600" b="0" i="0" dirty="0">
                <a:solidFill>
                  <a:srgbClr val="333333"/>
                </a:solidFill>
                <a:effectLst/>
                <a:latin typeface="OpenSans"/>
              </a:rPr>
              <a:t>Juan Benet, the creator of IPFS, described IPFS it is whitepaper as Content Addressed, Versioned, P2P file</a:t>
            </a:r>
          </a:p>
          <a:p>
            <a:pPr marL="0" indent="0">
              <a:buNone/>
            </a:pPr>
            <a:endParaRPr lang="en-US" sz="1600" dirty="0"/>
          </a:p>
        </p:txBody>
      </p:sp>
      <p:pic>
        <p:nvPicPr>
          <p:cNvPr id="6" name="Picture 5">
            <a:extLst>
              <a:ext uri="{FF2B5EF4-FFF2-40B4-BE49-F238E27FC236}">
                <a16:creationId xmlns:a16="http://schemas.microsoft.com/office/drawing/2014/main" id="{158A36C1-2715-34F1-A245-94615962BF3F}"/>
              </a:ext>
            </a:extLst>
          </p:cNvPr>
          <p:cNvPicPr>
            <a:picLocks noChangeAspect="1"/>
          </p:cNvPicPr>
          <p:nvPr/>
        </p:nvPicPr>
        <p:blipFill>
          <a:blip r:embed="rId2"/>
          <a:stretch>
            <a:fillRect/>
          </a:stretch>
        </p:blipFill>
        <p:spPr>
          <a:xfrm>
            <a:off x="5066036" y="1926701"/>
            <a:ext cx="6363286" cy="3148003"/>
          </a:xfrm>
          <a:prstGeom prst="rect">
            <a:avLst/>
          </a:prstGeom>
        </p:spPr>
      </p:pic>
    </p:spTree>
    <p:extLst>
      <p:ext uri="{BB962C8B-B14F-4D97-AF65-F5344CB8AC3E}">
        <p14:creationId xmlns:p14="http://schemas.microsoft.com/office/powerpoint/2010/main" val="866043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8113-8B73-8CE8-FC9C-C984F18FE7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5928B-6F36-9FB7-BC1A-DFB6BE9F6B5F}"/>
              </a:ext>
            </a:extLst>
          </p:cNvPr>
          <p:cNvSpPr>
            <a:spLocks noGrp="1"/>
          </p:cNvSpPr>
          <p:nvPr>
            <p:ph type="title"/>
          </p:nvPr>
        </p:nvSpPr>
        <p:spPr>
          <a:xfrm>
            <a:off x="838200" y="365126"/>
            <a:ext cx="10515600" cy="787626"/>
          </a:xfrm>
        </p:spPr>
        <p:txBody>
          <a:bodyPr>
            <a:normAutofit fontScale="90000"/>
          </a:bodyPr>
          <a:lstStyle/>
          <a:p>
            <a:pPr algn="ctr"/>
            <a:r>
              <a:rPr lang="en-US" sz="3200" dirty="0"/>
              <a:t>Course 4: </a:t>
            </a:r>
            <a:r>
              <a:rPr lang="en-US" sz="3200" b="0" i="0" u="none" strike="noStrike" dirty="0">
                <a:solidFill>
                  <a:srgbClr val="333333"/>
                </a:solidFill>
                <a:effectLst/>
              </a:rPr>
              <a:t>Week4, Alternative Decentralized Solutions</a:t>
            </a:r>
            <a:br>
              <a:rPr lang="en-US" sz="3200" b="0" i="0" u="none" strike="noStrike" dirty="0">
                <a:solidFill>
                  <a:srgbClr val="333333"/>
                </a:solidFill>
                <a:effectLst/>
              </a:rPr>
            </a:br>
            <a:r>
              <a:rPr lang="en-US" sz="3200" b="0" i="0" u="none" strike="noStrike" dirty="0">
                <a:solidFill>
                  <a:srgbClr val="333333"/>
                </a:solidFill>
                <a:effectLst/>
              </a:rPr>
              <a:t>Interplanetary File System</a:t>
            </a:r>
            <a:endParaRPr lang="en-US" sz="3200" dirty="0"/>
          </a:p>
        </p:txBody>
      </p:sp>
      <p:sp>
        <p:nvSpPr>
          <p:cNvPr id="28" name="Rectangle 12">
            <a:extLst>
              <a:ext uri="{FF2B5EF4-FFF2-40B4-BE49-F238E27FC236}">
                <a16:creationId xmlns:a16="http://schemas.microsoft.com/office/drawing/2014/main" id="{42C0D6FC-118A-F871-B96B-BCB8E873D12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Content Placeholder 4">
            <a:extLst>
              <a:ext uri="{FF2B5EF4-FFF2-40B4-BE49-F238E27FC236}">
                <a16:creationId xmlns:a16="http://schemas.microsoft.com/office/drawing/2014/main" id="{4E040093-178F-7258-733D-1E1DF8B99027}"/>
              </a:ext>
            </a:extLst>
          </p:cNvPr>
          <p:cNvPicPr>
            <a:picLocks noGrp="1" noChangeAspect="1"/>
          </p:cNvPicPr>
          <p:nvPr>
            <p:ph idx="1"/>
          </p:nvPr>
        </p:nvPicPr>
        <p:blipFill>
          <a:blip r:embed="rId2"/>
          <a:stretch>
            <a:fillRect/>
          </a:stretch>
        </p:blipFill>
        <p:spPr>
          <a:xfrm>
            <a:off x="725066" y="1740311"/>
            <a:ext cx="5414781" cy="2906821"/>
          </a:xfrm>
        </p:spPr>
      </p:pic>
      <p:pic>
        <p:nvPicPr>
          <p:cNvPr id="8" name="Picture 7">
            <a:extLst>
              <a:ext uri="{FF2B5EF4-FFF2-40B4-BE49-F238E27FC236}">
                <a16:creationId xmlns:a16="http://schemas.microsoft.com/office/drawing/2014/main" id="{B1AC47B7-E686-D2DC-951D-3D9D4DF71F3C}"/>
              </a:ext>
            </a:extLst>
          </p:cNvPr>
          <p:cNvPicPr>
            <a:picLocks noChangeAspect="1"/>
          </p:cNvPicPr>
          <p:nvPr/>
        </p:nvPicPr>
        <p:blipFill>
          <a:blip r:embed="rId3"/>
          <a:stretch>
            <a:fillRect/>
          </a:stretch>
        </p:blipFill>
        <p:spPr>
          <a:xfrm>
            <a:off x="6539623" y="1740311"/>
            <a:ext cx="5147314" cy="2906821"/>
          </a:xfrm>
          <a:prstGeom prst="rect">
            <a:avLst/>
          </a:prstGeom>
        </p:spPr>
      </p:pic>
    </p:spTree>
    <p:extLst>
      <p:ext uri="{BB962C8B-B14F-4D97-AF65-F5344CB8AC3E}">
        <p14:creationId xmlns:p14="http://schemas.microsoft.com/office/powerpoint/2010/main" val="1215035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2BA57-4980-FCA6-F39F-8D84318BF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CF3C2-EB5D-939D-2DDD-2BC497C5A9BE}"/>
              </a:ext>
            </a:extLst>
          </p:cNvPr>
          <p:cNvSpPr>
            <a:spLocks noGrp="1"/>
          </p:cNvSpPr>
          <p:nvPr>
            <p:ph type="title"/>
          </p:nvPr>
        </p:nvSpPr>
        <p:spPr>
          <a:xfrm>
            <a:off x="838200" y="365126"/>
            <a:ext cx="10515600" cy="787626"/>
          </a:xfrm>
        </p:spPr>
        <p:txBody>
          <a:bodyPr>
            <a:normAutofit fontScale="90000"/>
          </a:bodyPr>
          <a:lstStyle/>
          <a:p>
            <a:pPr algn="ctr"/>
            <a:r>
              <a:rPr lang="en-US" sz="3200" dirty="0"/>
              <a:t>Course 4: </a:t>
            </a:r>
            <a:r>
              <a:rPr lang="en-US" sz="3200" b="0" i="0" u="none" strike="noStrike" dirty="0">
                <a:solidFill>
                  <a:srgbClr val="333333"/>
                </a:solidFill>
                <a:effectLst/>
              </a:rPr>
              <a:t>Week4, Alternative Decentralized Solutions</a:t>
            </a:r>
            <a:br>
              <a:rPr lang="en-US" sz="3200" b="0" i="0" u="none" strike="noStrike" dirty="0">
                <a:solidFill>
                  <a:srgbClr val="333333"/>
                </a:solidFill>
                <a:effectLst/>
              </a:rPr>
            </a:br>
            <a:r>
              <a:rPr lang="en-US" sz="3200" b="0" i="0" u="none" strike="noStrike" dirty="0">
                <a:solidFill>
                  <a:srgbClr val="333333"/>
                </a:solidFill>
                <a:effectLst/>
              </a:rPr>
              <a:t>Interplanetary File System</a:t>
            </a:r>
            <a:endParaRPr lang="en-US" sz="3200" dirty="0"/>
          </a:p>
        </p:txBody>
      </p:sp>
      <p:sp>
        <p:nvSpPr>
          <p:cNvPr id="28" name="Rectangle 12">
            <a:extLst>
              <a:ext uri="{FF2B5EF4-FFF2-40B4-BE49-F238E27FC236}">
                <a16:creationId xmlns:a16="http://schemas.microsoft.com/office/drawing/2014/main" id="{04A1E710-9D9B-A3D9-8CC8-024751A60C7A}"/>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Content Placeholder 6">
            <a:extLst>
              <a:ext uri="{FF2B5EF4-FFF2-40B4-BE49-F238E27FC236}">
                <a16:creationId xmlns:a16="http://schemas.microsoft.com/office/drawing/2014/main" id="{F9D07AD8-C652-92B4-DF76-A77E78CD121D}"/>
              </a:ext>
            </a:extLst>
          </p:cNvPr>
          <p:cNvPicPr>
            <a:picLocks noGrp="1" noChangeAspect="1"/>
          </p:cNvPicPr>
          <p:nvPr>
            <p:ph idx="1"/>
          </p:nvPr>
        </p:nvPicPr>
        <p:blipFill>
          <a:blip r:embed="rId2"/>
          <a:stretch>
            <a:fillRect/>
          </a:stretch>
        </p:blipFill>
        <p:spPr>
          <a:xfrm>
            <a:off x="7767558" y="1803956"/>
            <a:ext cx="3743307" cy="3847122"/>
          </a:xfrm>
        </p:spPr>
      </p:pic>
      <p:sp>
        <p:nvSpPr>
          <p:cNvPr id="9" name="TextBox 8">
            <a:extLst>
              <a:ext uri="{FF2B5EF4-FFF2-40B4-BE49-F238E27FC236}">
                <a16:creationId xmlns:a16="http://schemas.microsoft.com/office/drawing/2014/main" id="{33F3F67D-4119-D539-8A64-A5A421211708}"/>
              </a:ext>
            </a:extLst>
          </p:cNvPr>
          <p:cNvSpPr txBox="1"/>
          <p:nvPr/>
        </p:nvSpPr>
        <p:spPr>
          <a:xfrm>
            <a:off x="420364" y="1803956"/>
            <a:ext cx="6994510" cy="3970318"/>
          </a:xfrm>
          <a:prstGeom prst="rect">
            <a:avLst/>
          </a:prstGeom>
          <a:noFill/>
        </p:spPr>
        <p:txBody>
          <a:bodyPr wrap="square" rtlCol="0">
            <a:spAutoFit/>
          </a:bodyPr>
          <a:lstStyle/>
          <a:p>
            <a:pPr algn="l"/>
            <a:r>
              <a:rPr lang="en-US" b="0" i="0" dirty="0">
                <a:solidFill>
                  <a:srgbClr val="333333"/>
                </a:solidFill>
                <a:effectLst/>
                <a:latin typeface="OpenSans"/>
              </a:rPr>
              <a:t>This is the high level view of the architecture of IPFS. Files are located in a distributed system. A distributed hash table maintains a location of the files. </a:t>
            </a:r>
          </a:p>
          <a:p>
            <a:pPr algn="l"/>
            <a:r>
              <a:rPr lang="en-US" b="0" i="0" dirty="0">
                <a:solidFill>
                  <a:srgbClr val="333333"/>
                </a:solidFill>
                <a:effectLst/>
                <a:latin typeface="OpenSans"/>
              </a:rPr>
              <a:t>Application use the hash as the key in the DHD that returns the location of the file. Once the location of the file is determined, the peer-to-peer transport takes place. </a:t>
            </a:r>
          </a:p>
          <a:p>
            <a:pPr algn="l"/>
            <a:r>
              <a:rPr lang="en-US" b="0" i="0" dirty="0">
                <a:solidFill>
                  <a:srgbClr val="333333"/>
                </a:solidFill>
                <a:effectLst/>
                <a:latin typeface="OpenSans"/>
              </a:rPr>
              <a:t>The nodes of computers that hold the decentralized file objects that formed the global file system. They hold the objects that formed the files to be exchanged. Nodes are identified by cryptographic hashes of its public key. </a:t>
            </a:r>
          </a:p>
          <a:p>
            <a:pPr algn="l"/>
            <a:r>
              <a:rPr lang="en-US" b="0" i="0" dirty="0">
                <a:solidFill>
                  <a:srgbClr val="333333"/>
                </a:solidFill>
                <a:effectLst/>
                <a:latin typeface="OpenSans"/>
              </a:rPr>
              <a:t>This is similar to our blockchain nodes. File objects are identified by a secure hash and any object may contain sub-objects, each with its own hash that is used in the creation of the root hash of the object. </a:t>
            </a:r>
          </a:p>
          <a:p>
            <a:endParaRPr lang="en-US" dirty="0"/>
          </a:p>
        </p:txBody>
      </p:sp>
    </p:spTree>
    <p:extLst>
      <p:ext uri="{BB962C8B-B14F-4D97-AF65-F5344CB8AC3E}">
        <p14:creationId xmlns:p14="http://schemas.microsoft.com/office/powerpoint/2010/main" val="8158540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51661-272D-F05C-C63A-8AC2A5CE49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5C38B-EE1C-ABF4-B27A-44CBE1BFED7B}"/>
              </a:ext>
            </a:extLst>
          </p:cNvPr>
          <p:cNvSpPr>
            <a:spLocks noGrp="1"/>
          </p:cNvSpPr>
          <p:nvPr>
            <p:ph type="title"/>
          </p:nvPr>
        </p:nvSpPr>
        <p:spPr>
          <a:xfrm>
            <a:off x="838200" y="365126"/>
            <a:ext cx="10515600" cy="787626"/>
          </a:xfrm>
        </p:spPr>
        <p:txBody>
          <a:bodyPr>
            <a:normAutofit fontScale="90000"/>
          </a:bodyPr>
          <a:lstStyle/>
          <a:p>
            <a:pPr algn="ctr"/>
            <a:r>
              <a:rPr lang="en-US" sz="3200" dirty="0"/>
              <a:t>Course 4: </a:t>
            </a:r>
            <a:r>
              <a:rPr lang="en-US" sz="3200" b="0" i="0" u="none" strike="noStrike" dirty="0">
                <a:solidFill>
                  <a:srgbClr val="333333"/>
                </a:solidFill>
                <a:effectLst/>
              </a:rPr>
              <a:t>Week4, Alternative Decentralized Solutions</a:t>
            </a:r>
            <a:br>
              <a:rPr lang="en-US" sz="3200" b="0" i="0" u="none" strike="noStrike" dirty="0">
                <a:solidFill>
                  <a:srgbClr val="333333"/>
                </a:solidFill>
                <a:effectLst/>
              </a:rPr>
            </a:br>
            <a:r>
              <a:rPr lang="en-US" sz="3200" b="0" i="0" u="none" strike="noStrike" dirty="0">
                <a:solidFill>
                  <a:srgbClr val="333333"/>
                </a:solidFill>
                <a:effectLst/>
              </a:rPr>
              <a:t>Interplanetary File System</a:t>
            </a:r>
            <a:endParaRPr lang="en-US" sz="3200" dirty="0"/>
          </a:p>
        </p:txBody>
      </p:sp>
      <p:sp>
        <p:nvSpPr>
          <p:cNvPr id="28" name="Rectangle 12">
            <a:extLst>
              <a:ext uri="{FF2B5EF4-FFF2-40B4-BE49-F238E27FC236}">
                <a16:creationId xmlns:a16="http://schemas.microsoft.com/office/drawing/2014/main" id="{2D928F00-34B3-8BD5-C900-55E49B1A8AA5}"/>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Content Placeholder 6">
            <a:extLst>
              <a:ext uri="{FF2B5EF4-FFF2-40B4-BE49-F238E27FC236}">
                <a16:creationId xmlns:a16="http://schemas.microsoft.com/office/drawing/2014/main" id="{ED1D798D-8C7C-DDE9-47F2-C94B5A11C122}"/>
              </a:ext>
            </a:extLst>
          </p:cNvPr>
          <p:cNvPicPr>
            <a:picLocks noGrp="1" noChangeAspect="1"/>
          </p:cNvPicPr>
          <p:nvPr>
            <p:ph idx="1"/>
          </p:nvPr>
        </p:nvPicPr>
        <p:blipFill>
          <a:blip r:embed="rId2"/>
          <a:stretch>
            <a:fillRect/>
          </a:stretch>
        </p:blipFill>
        <p:spPr>
          <a:xfrm>
            <a:off x="7767558" y="1803956"/>
            <a:ext cx="3743307" cy="3847122"/>
          </a:xfrm>
        </p:spPr>
      </p:pic>
      <p:sp>
        <p:nvSpPr>
          <p:cNvPr id="9" name="TextBox 8">
            <a:extLst>
              <a:ext uri="{FF2B5EF4-FFF2-40B4-BE49-F238E27FC236}">
                <a16:creationId xmlns:a16="http://schemas.microsoft.com/office/drawing/2014/main" id="{24E79632-DFD9-474E-43E4-E389BE43BF79}"/>
              </a:ext>
            </a:extLst>
          </p:cNvPr>
          <p:cNvSpPr txBox="1"/>
          <p:nvPr/>
        </p:nvSpPr>
        <p:spPr>
          <a:xfrm>
            <a:off x="420364" y="1803956"/>
            <a:ext cx="6994510" cy="3970318"/>
          </a:xfrm>
          <a:prstGeom prst="rect">
            <a:avLst/>
          </a:prstGeom>
          <a:noFill/>
        </p:spPr>
        <p:txBody>
          <a:bodyPr wrap="square" rtlCol="0">
            <a:spAutoFit/>
          </a:bodyPr>
          <a:lstStyle/>
          <a:p>
            <a:pPr algn="l"/>
            <a:r>
              <a:rPr lang="en-US" b="0" i="0" dirty="0">
                <a:solidFill>
                  <a:srgbClr val="333333"/>
                </a:solidFill>
                <a:effectLst/>
                <a:latin typeface="OpenSans"/>
              </a:rPr>
              <a:t>Recall the Merkel Tree from course one, the blockchain basics? </a:t>
            </a:r>
          </a:p>
          <a:p>
            <a:pPr algn="l"/>
            <a:r>
              <a:rPr lang="en-US" b="0" i="0" dirty="0">
                <a:solidFill>
                  <a:srgbClr val="333333"/>
                </a:solidFill>
                <a:effectLst/>
                <a:latin typeface="OpenSans"/>
              </a:rPr>
              <a:t>In the current world wide web protocol, we typically refer to a web resource or a data by the server on which they are stored. </a:t>
            </a:r>
          </a:p>
          <a:p>
            <a:pPr algn="l"/>
            <a:r>
              <a:rPr lang="en-US" b="0" i="0" dirty="0">
                <a:solidFill>
                  <a:srgbClr val="333333"/>
                </a:solidFill>
                <a:effectLst/>
                <a:latin typeface="OpenSans"/>
              </a:rPr>
              <a:t>For example, https://www.coursera.org/ actually refers to the server on which the Coursera page is hosted, and to a particular directory and file on that server. </a:t>
            </a:r>
          </a:p>
          <a:p>
            <a:pPr algn="l"/>
            <a:r>
              <a:rPr lang="en-US" b="0" i="0" dirty="0">
                <a:solidFill>
                  <a:srgbClr val="333333"/>
                </a:solidFill>
                <a:effectLst/>
                <a:latin typeface="OpenSans"/>
              </a:rPr>
              <a:t>This is a centralized approach. What if the resources are available in a number of distributed locations? </a:t>
            </a:r>
          </a:p>
          <a:p>
            <a:pPr algn="l"/>
            <a:r>
              <a:rPr lang="en-US" b="0" i="0" dirty="0">
                <a:solidFill>
                  <a:srgbClr val="333333"/>
                </a:solidFill>
                <a:effectLst/>
                <a:latin typeface="OpenSans"/>
              </a:rPr>
              <a:t>IPFS offers a decentralized solution for this. Then, how does IPFS identify the resources? </a:t>
            </a:r>
          </a:p>
          <a:p>
            <a:pPr algn="l"/>
            <a:r>
              <a:rPr lang="en-US" b="0" i="0" dirty="0">
                <a:solidFill>
                  <a:srgbClr val="333333"/>
                </a:solidFill>
                <a:effectLst/>
                <a:latin typeface="OpenSans"/>
              </a:rPr>
              <a:t>Well, hash of course. Instead of identifying the resource by its location as an HTTP, IPFS identifies the resource by its content or by the secure hash of its contents. In this case, the file is addressed by a universally unique identifier instead of by its location.</a:t>
            </a:r>
          </a:p>
        </p:txBody>
      </p:sp>
    </p:spTree>
    <p:extLst>
      <p:ext uri="{BB962C8B-B14F-4D97-AF65-F5344CB8AC3E}">
        <p14:creationId xmlns:p14="http://schemas.microsoft.com/office/powerpoint/2010/main" val="4026177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AC354-B567-01B9-EBC6-D74682C9A7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1E23B-6F4E-6E17-52D5-130C2087EAB6}"/>
              </a:ext>
            </a:extLst>
          </p:cNvPr>
          <p:cNvSpPr>
            <a:spLocks noGrp="1"/>
          </p:cNvSpPr>
          <p:nvPr>
            <p:ph type="title"/>
          </p:nvPr>
        </p:nvSpPr>
        <p:spPr>
          <a:xfrm>
            <a:off x="838200" y="365126"/>
            <a:ext cx="10515600" cy="787626"/>
          </a:xfrm>
        </p:spPr>
        <p:txBody>
          <a:bodyPr>
            <a:normAutofit fontScale="90000"/>
          </a:bodyPr>
          <a:lstStyle/>
          <a:p>
            <a:pPr algn="ctr"/>
            <a:r>
              <a:rPr lang="en-US" sz="3200" dirty="0"/>
              <a:t>Course 4: </a:t>
            </a:r>
            <a:r>
              <a:rPr lang="en-US" sz="3200" b="0" i="0" u="none" strike="noStrike" dirty="0">
                <a:solidFill>
                  <a:srgbClr val="333333"/>
                </a:solidFill>
                <a:effectLst/>
              </a:rPr>
              <a:t>Week4, Alternative Decentralized Solutions</a:t>
            </a:r>
            <a:br>
              <a:rPr lang="en-US" sz="3200" b="0" i="0" u="none" strike="noStrike" dirty="0">
                <a:solidFill>
                  <a:srgbClr val="333333"/>
                </a:solidFill>
                <a:effectLst/>
              </a:rPr>
            </a:br>
            <a:r>
              <a:rPr lang="en-US" sz="3200" b="0" i="0" u="none" strike="noStrike" dirty="0">
                <a:solidFill>
                  <a:srgbClr val="333333"/>
                </a:solidFill>
                <a:effectLst/>
              </a:rPr>
              <a:t>Interplanetary File System</a:t>
            </a:r>
            <a:endParaRPr lang="en-US" sz="3200" dirty="0"/>
          </a:p>
        </p:txBody>
      </p:sp>
      <p:sp>
        <p:nvSpPr>
          <p:cNvPr id="28" name="Rectangle 12">
            <a:extLst>
              <a:ext uri="{FF2B5EF4-FFF2-40B4-BE49-F238E27FC236}">
                <a16:creationId xmlns:a16="http://schemas.microsoft.com/office/drawing/2014/main" id="{C3B66A61-A538-A57A-4F63-288BE96D02F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50F09B64-A964-973F-6B6D-39D979D17677}"/>
              </a:ext>
            </a:extLst>
          </p:cNvPr>
          <p:cNvSpPr txBox="1"/>
          <p:nvPr/>
        </p:nvSpPr>
        <p:spPr>
          <a:xfrm>
            <a:off x="420364" y="1803956"/>
            <a:ext cx="6994510" cy="4801314"/>
          </a:xfrm>
          <a:prstGeom prst="rect">
            <a:avLst/>
          </a:prstGeom>
          <a:noFill/>
        </p:spPr>
        <p:txBody>
          <a:bodyPr wrap="square" rtlCol="0">
            <a:spAutoFit/>
          </a:bodyPr>
          <a:lstStyle/>
          <a:p>
            <a:pPr algn="l"/>
            <a:r>
              <a:rPr lang="en-US" b="0" i="0" dirty="0">
                <a:solidFill>
                  <a:srgbClr val="333333"/>
                </a:solidFill>
                <a:effectLst/>
                <a:latin typeface="OpenSans"/>
              </a:rPr>
              <a:t>IPFS is a decentralized file system like a BitTorrent-powered web. You find files using their unique hash, and nodes holding the data exchange blocks through a "barter" system driven by "bit swap". Versions of files are tracked using a special data structure, and IPFS can work both standalone and with blockchains for decentralized storage of large datasets.</a:t>
            </a:r>
          </a:p>
          <a:p>
            <a:pPr algn="l"/>
            <a:endParaRPr lang="en-US" b="0" i="0" dirty="0">
              <a:solidFill>
                <a:srgbClr val="333333"/>
              </a:solidFill>
              <a:effectLst/>
              <a:latin typeface="OpenSans"/>
            </a:endParaRPr>
          </a:p>
          <a:p>
            <a:pPr algn="l"/>
            <a:r>
              <a:rPr lang="en-US" b="0" i="0" dirty="0">
                <a:solidFill>
                  <a:srgbClr val="333333"/>
                </a:solidFill>
                <a:effectLst/>
                <a:latin typeface="OpenSans"/>
              </a:rPr>
              <a:t>Key points:</a:t>
            </a:r>
          </a:p>
          <a:p>
            <a:pPr algn="l"/>
            <a:endParaRPr lang="en-US" b="0" i="0" dirty="0">
              <a:solidFill>
                <a:srgbClr val="333333"/>
              </a:solidFill>
              <a:effectLst/>
              <a:latin typeface="OpenSans"/>
            </a:endParaRPr>
          </a:p>
          <a:p>
            <a:pPr marL="285750" indent="-285750" algn="l">
              <a:buFont typeface="Arial" panose="020B0604020202020204" pitchFamily="34" charset="0"/>
              <a:buChar char="•"/>
            </a:pPr>
            <a:r>
              <a:rPr lang="en-US" b="0" i="0" dirty="0">
                <a:solidFill>
                  <a:srgbClr val="333333"/>
                </a:solidFill>
                <a:effectLst/>
                <a:latin typeface="OpenSans"/>
              </a:rPr>
              <a:t>Decentralized file system: No central server, nodes share files peer-to-peer.</a:t>
            </a:r>
          </a:p>
          <a:p>
            <a:pPr marL="285750" indent="-285750" algn="l">
              <a:buFont typeface="Arial" panose="020B0604020202020204" pitchFamily="34" charset="0"/>
              <a:buChar char="•"/>
            </a:pPr>
            <a:r>
              <a:rPr lang="en-US" b="0" i="0" dirty="0">
                <a:solidFill>
                  <a:srgbClr val="333333"/>
                </a:solidFill>
                <a:effectLst/>
                <a:latin typeface="OpenSans"/>
              </a:rPr>
              <a:t>Hash-based lookup: Find files by unique identifier.</a:t>
            </a:r>
          </a:p>
          <a:p>
            <a:pPr marL="285750" indent="-285750" algn="l">
              <a:buFont typeface="Arial" panose="020B0604020202020204" pitchFamily="34" charset="0"/>
              <a:buChar char="•"/>
            </a:pPr>
            <a:r>
              <a:rPr lang="en-US" b="0" i="0" dirty="0">
                <a:solidFill>
                  <a:srgbClr val="333333"/>
                </a:solidFill>
                <a:effectLst/>
                <a:latin typeface="OpenSans"/>
              </a:rPr>
              <a:t>Bit swap protocol: Nodes exchange file blocks through a "want &amp; have" bartering system.</a:t>
            </a:r>
          </a:p>
          <a:p>
            <a:pPr marL="285750" indent="-285750" algn="l">
              <a:buFont typeface="Arial" panose="020B0604020202020204" pitchFamily="34" charset="0"/>
              <a:buChar char="•"/>
            </a:pPr>
            <a:r>
              <a:rPr lang="en-US" b="0" i="0" dirty="0">
                <a:solidFill>
                  <a:srgbClr val="333333"/>
                </a:solidFill>
                <a:effectLst/>
                <a:latin typeface="OpenSans"/>
              </a:rPr>
              <a:t>Merkle DAG: Tracks file versions efficiently and prevents duplication.</a:t>
            </a:r>
          </a:p>
          <a:p>
            <a:pPr marL="285750" indent="-285750" algn="l">
              <a:buFont typeface="Arial" panose="020B0604020202020204" pitchFamily="34" charset="0"/>
              <a:buChar char="•"/>
            </a:pPr>
            <a:r>
              <a:rPr lang="en-US" b="0" i="0" dirty="0">
                <a:solidFill>
                  <a:srgbClr val="333333"/>
                </a:solidFill>
                <a:effectLst/>
                <a:latin typeface="OpenSans"/>
              </a:rPr>
              <a:t>Standalone or with blockchain: Can be used independently or store large data for blockchain applications.</a:t>
            </a:r>
          </a:p>
        </p:txBody>
      </p:sp>
      <p:pic>
        <p:nvPicPr>
          <p:cNvPr id="6" name="Content Placeholder 5">
            <a:extLst>
              <a:ext uri="{FF2B5EF4-FFF2-40B4-BE49-F238E27FC236}">
                <a16:creationId xmlns:a16="http://schemas.microsoft.com/office/drawing/2014/main" id="{9F1D7A1E-5AB4-0D44-8621-68C3F3D35271}"/>
              </a:ext>
            </a:extLst>
          </p:cNvPr>
          <p:cNvPicPr>
            <a:picLocks noGrp="1" noChangeAspect="1"/>
          </p:cNvPicPr>
          <p:nvPr>
            <p:ph idx="1"/>
          </p:nvPr>
        </p:nvPicPr>
        <p:blipFill>
          <a:blip r:embed="rId2"/>
          <a:stretch>
            <a:fillRect/>
          </a:stretch>
        </p:blipFill>
        <p:spPr>
          <a:xfrm>
            <a:off x="7865532" y="2519009"/>
            <a:ext cx="3733770" cy="1901313"/>
          </a:xfrm>
        </p:spPr>
      </p:pic>
    </p:spTree>
    <p:extLst>
      <p:ext uri="{BB962C8B-B14F-4D97-AF65-F5344CB8AC3E}">
        <p14:creationId xmlns:p14="http://schemas.microsoft.com/office/powerpoint/2010/main" val="1342567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B22F6-A210-4E07-60B0-D8F320E52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C3812-5EEC-EABA-283C-21F629445A0C}"/>
              </a:ext>
            </a:extLst>
          </p:cNvPr>
          <p:cNvSpPr>
            <a:spLocks noGrp="1"/>
          </p:cNvSpPr>
          <p:nvPr>
            <p:ph type="title"/>
          </p:nvPr>
        </p:nvSpPr>
        <p:spPr/>
        <p:txBody>
          <a:bodyPr/>
          <a:lstStyle/>
          <a:p>
            <a:r>
              <a:rPr lang="en-US" dirty="0"/>
              <a:t>Course 4: Week1</a:t>
            </a:r>
          </a:p>
        </p:txBody>
      </p:sp>
      <p:pic>
        <p:nvPicPr>
          <p:cNvPr id="9" name="Content Placeholder 8">
            <a:extLst>
              <a:ext uri="{FF2B5EF4-FFF2-40B4-BE49-F238E27FC236}">
                <a16:creationId xmlns:a16="http://schemas.microsoft.com/office/drawing/2014/main" id="{13C0F74F-D4C9-DFC9-B314-13DE2FF08376}"/>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52095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35733-993E-516E-6B12-538B23B75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965A2-7B84-A4BF-0779-3EE66483CA74}"/>
              </a:ext>
            </a:extLst>
          </p:cNvPr>
          <p:cNvSpPr>
            <a:spLocks noGrp="1"/>
          </p:cNvSpPr>
          <p:nvPr>
            <p:ph type="title"/>
          </p:nvPr>
        </p:nvSpPr>
        <p:spPr/>
        <p:txBody>
          <a:bodyPr/>
          <a:lstStyle/>
          <a:p>
            <a:r>
              <a:rPr lang="en-US" dirty="0"/>
              <a:t>Course 4: Week1</a:t>
            </a:r>
          </a:p>
        </p:txBody>
      </p:sp>
      <p:sp>
        <p:nvSpPr>
          <p:cNvPr id="8" name="TextBox 7">
            <a:extLst>
              <a:ext uri="{FF2B5EF4-FFF2-40B4-BE49-F238E27FC236}">
                <a16:creationId xmlns:a16="http://schemas.microsoft.com/office/drawing/2014/main" id="{EC8A7D82-B4C7-8540-ADDF-6EF1CBC59D84}"/>
              </a:ext>
            </a:extLst>
          </p:cNvPr>
          <p:cNvSpPr txBox="1"/>
          <p:nvPr/>
        </p:nvSpPr>
        <p:spPr>
          <a:xfrm>
            <a:off x="374139" y="2135273"/>
            <a:ext cx="3140451" cy="1477328"/>
          </a:xfrm>
          <a:prstGeom prst="rect">
            <a:avLst/>
          </a:prstGeom>
          <a:noFill/>
        </p:spPr>
        <p:txBody>
          <a:bodyPr wrap="square">
            <a:spAutoFit/>
          </a:bodyPr>
          <a:lstStyle/>
          <a:p>
            <a:pPr algn="l"/>
            <a:r>
              <a:rPr lang="en-US" b="0" i="0" dirty="0">
                <a:solidFill>
                  <a:srgbClr val="333333"/>
                </a:solidFill>
                <a:effectLst/>
                <a:latin typeface="OpenSans"/>
              </a:rPr>
              <a:t>The reference architecture specifies four different groups of services and </a:t>
            </a:r>
          </a:p>
          <a:p>
            <a:pPr algn="l"/>
            <a:r>
              <a:rPr lang="en-US" b="0" i="0" dirty="0">
                <a:solidFill>
                  <a:srgbClr val="333333"/>
                </a:solidFill>
                <a:effectLst/>
                <a:latin typeface="OpenSans"/>
              </a:rPr>
              <a:t>the corresponding APIs for the applications to access them.</a:t>
            </a:r>
          </a:p>
        </p:txBody>
      </p:sp>
      <p:pic>
        <p:nvPicPr>
          <p:cNvPr id="6" name="Content Placeholder 5">
            <a:extLst>
              <a:ext uri="{FF2B5EF4-FFF2-40B4-BE49-F238E27FC236}">
                <a16:creationId xmlns:a16="http://schemas.microsoft.com/office/drawing/2014/main" id="{4F47BEC7-2CA5-C508-3D06-90DDFFEBD9A3}"/>
              </a:ext>
            </a:extLst>
          </p:cNvPr>
          <p:cNvPicPr>
            <a:picLocks noGrp="1" noChangeAspect="1"/>
          </p:cNvPicPr>
          <p:nvPr>
            <p:ph idx="1"/>
          </p:nvPr>
        </p:nvPicPr>
        <p:blipFill rotWithShape="1">
          <a:blip r:embed="rId2"/>
          <a:srcRect l="41518" t="24023" r="17884" b="22197"/>
          <a:stretch/>
        </p:blipFill>
        <p:spPr>
          <a:xfrm>
            <a:off x="3934954" y="2043727"/>
            <a:ext cx="5469065" cy="4075385"/>
          </a:xfrm>
        </p:spPr>
      </p:pic>
    </p:spTree>
    <p:extLst>
      <p:ext uri="{BB962C8B-B14F-4D97-AF65-F5344CB8AC3E}">
        <p14:creationId xmlns:p14="http://schemas.microsoft.com/office/powerpoint/2010/main" val="2681508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EF47E-3FDD-A96D-7744-DE61F8558A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C4D54-135D-9711-03B3-6675BAA25AC8}"/>
              </a:ext>
            </a:extLst>
          </p:cNvPr>
          <p:cNvSpPr>
            <a:spLocks noGrp="1"/>
          </p:cNvSpPr>
          <p:nvPr>
            <p:ph type="title"/>
          </p:nvPr>
        </p:nvSpPr>
        <p:spPr/>
        <p:txBody>
          <a:bodyPr/>
          <a:lstStyle/>
          <a:p>
            <a:r>
              <a:rPr lang="en-US" dirty="0"/>
              <a:t>Course 4: Week1</a:t>
            </a:r>
          </a:p>
        </p:txBody>
      </p:sp>
      <p:sp>
        <p:nvSpPr>
          <p:cNvPr id="4" name="Content Placeholder 3">
            <a:extLst>
              <a:ext uri="{FF2B5EF4-FFF2-40B4-BE49-F238E27FC236}">
                <a16:creationId xmlns:a16="http://schemas.microsoft.com/office/drawing/2014/main" id="{25540A1B-5ACF-B2F2-A05F-9EE555F29251}"/>
              </a:ext>
            </a:extLst>
          </p:cNvPr>
          <p:cNvSpPr>
            <a:spLocks noGrp="1"/>
          </p:cNvSpPr>
          <p:nvPr>
            <p:ph idx="1"/>
          </p:nvPr>
        </p:nvSpPr>
        <p:spPr/>
        <p:txBody>
          <a:bodyPr>
            <a:normAutofit fontScale="62500" lnSpcReduction="20000"/>
          </a:bodyPr>
          <a:lstStyle/>
          <a:p>
            <a:pPr algn="l"/>
            <a:r>
              <a:rPr lang="en-US" b="0" i="0" dirty="0">
                <a:solidFill>
                  <a:srgbClr val="333333"/>
                </a:solidFill>
                <a:effectLst/>
                <a:latin typeface="OpenSans"/>
              </a:rPr>
              <a:t>The reference architecture specifies four different groups of services and the corresponding APIs for the applications to access them.</a:t>
            </a:r>
          </a:p>
          <a:p>
            <a:pPr algn="l"/>
            <a:r>
              <a:rPr lang="en-US" b="0" i="0" dirty="0">
                <a:solidFill>
                  <a:srgbClr val="1F1F1F"/>
                </a:solidFill>
                <a:effectLst/>
                <a:latin typeface="Source Sans Pro" panose="020B0503030403020204" pitchFamily="34" charset="0"/>
              </a:rPr>
              <a:t>In the case of fabric, a smart contract is called chain code.</a:t>
            </a:r>
            <a:endParaRPr lang="en-US" dirty="0">
              <a:solidFill>
                <a:srgbClr val="333333"/>
              </a:solidFill>
              <a:latin typeface="OpenSans"/>
            </a:endParaRPr>
          </a:p>
          <a:p>
            <a:pPr algn="l"/>
            <a:r>
              <a:rPr lang="en-US" b="0" i="0" dirty="0">
                <a:solidFill>
                  <a:srgbClr val="333333"/>
                </a:solidFill>
                <a:effectLst/>
                <a:latin typeface="OpenSans"/>
              </a:rPr>
              <a:t>Policy services module manages access control, privacy detail, consortium rules and consensus rules.</a:t>
            </a:r>
          </a:p>
          <a:p>
            <a:pPr algn="l"/>
            <a:r>
              <a:rPr lang="en-US" b="0" i="0" dirty="0">
                <a:solidFill>
                  <a:srgbClr val="333333"/>
                </a:solidFill>
                <a:effectLst/>
                <a:latin typeface="OpenSans"/>
              </a:rPr>
              <a:t>Blockchain services module manages the peer-to-peer communication protocol, the distributed ledger maintaining the global state, the global state replicated at many participants, the </a:t>
            </a:r>
            <a:r>
              <a:rPr lang="en-US" b="0" i="0" dirty="0" err="1">
                <a:solidFill>
                  <a:srgbClr val="333333"/>
                </a:solidFill>
                <a:effectLst/>
                <a:latin typeface="OpenSans"/>
              </a:rPr>
              <a:t>plugable</a:t>
            </a:r>
            <a:r>
              <a:rPr lang="en-US" b="0" i="0" dirty="0">
                <a:solidFill>
                  <a:srgbClr val="333333"/>
                </a:solidFill>
                <a:effectLst/>
                <a:latin typeface="OpenSans"/>
              </a:rPr>
              <a:t> consensus algorithm, PBFT or POW. The smart contract services module provide a secure and lightweight sandbox and moment for the chain code to execute.</a:t>
            </a:r>
          </a:p>
          <a:p>
            <a:pPr algn="l"/>
            <a:r>
              <a:rPr lang="en-US" b="0" i="0" dirty="0">
                <a:solidFill>
                  <a:srgbClr val="1F1F1F"/>
                </a:solidFill>
                <a:effectLst/>
                <a:latin typeface="Source Sans Pro" panose="020B0503030403020204" pitchFamily="34" charset="0"/>
              </a:rPr>
              <a:t>Only full nodes call the validating nodes include the smart contract services.</a:t>
            </a:r>
          </a:p>
          <a:p>
            <a:pPr algn="l"/>
            <a:r>
              <a:rPr lang="en-US" b="0" i="0" dirty="0">
                <a:solidFill>
                  <a:srgbClr val="333333"/>
                </a:solidFill>
                <a:effectLst/>
                <a:latin typeface="OpenSans"/>
              </a:rPr>
              <a:t>This service also provides the secure container equivalent to Ethereum virtual machine, registry, and life cycle management functions.</a:t>
            </a:r>
          </a:p>
          <a:p>
            <a:pPr algn="l"/>
            <a:r>
              <a:rPr lang="en-US" b="0" i="0" dirty="0">
                <a:solidFill>
                  <a:srgbClr val="333333"/>
                </a:solidFill>
                <a:effectLst/>
                <a:latin typeface="OpenSans"/>
              </a:rPr>
              <a:t>Java virtual machine that runs bytecode typically serves as a computational environment for the smart contract execution.</a:t>
            </a:r>
          </a:p>
          <a:p>
            <a:pPr algn="l"/>
            <a:r>
              <a:rPr lang="en-US" b="0" i="0" dirty="0">
                <a:solidFill>
                  <a:srgbClr val="333333"/>
                </a:solidFill>
                <a:effectLst/>
                <a:latin typeface="OpenSans"/>
              </a:rPr>
              <a:t>APIs allow application programs to call into the underlying services. SDKs help encode development based on these APIs.</a:t>
            </a:r>
          </a:p>
          <a:p>
            <a:pPr algn="l"/>
            <a:endParaRPr lang="en-US" b="0" i="0" dirty="0">
              <a:solidFill>
                <a:srgbClr val="333333"/>
              </a:solidFill>
              <a:effectLst/>
              <a:latin typeface="OpenSans"/>
            </a:endParaRPr>
          </a:p>
          <a:p>
            <a:endParaRPr lang="en-US" dirty="0"/>
          </a:p>
        </p:txBody>
      </p:sp>
    </p:spTree>
    <p:extLst>
      <p:ext uri="{BB962C8B-B14F-4D97-AF65-F5344CB8AC3E}">
        <p14:creationId xmlns:p14="http://schemas.microsoft.com/office/powerpoint/2010/main" val="1588119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805</TotalTime>
  <Words>7030</Words>
  <Application>Microsoft Office PowerPoint</Application>
  <PresentationFormat>Widescreen</PresentationFormat>
  <Paragraphs>411</Paragraphs>
  <Slides>68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Aptos</vt:lpstr>
      <vt:lpstr>Aptos Display</vt:lpstr>
      <vt:lpstr>Arial</vt:lpstr>
      <vt:lpstr>Lato</vt:lpstr>
      <vt:lpstr>OpenSans</vt:lpstr>
      <vt:lpstr>Roboto Slab</vt:lpstr>
      <vt:lpstr>Source Sans Pro</vt:lpstr>
      <vt:lpstr>Office Theme</vt:lpstr>
      <vt:lpstr>PowerPoint Presentation</vt:lpstr>
      <vt:lpstr>Course 4: Week1</vt:lpstr>
      <vt:lpstr>Course 4: Week1</vt:lpstr>
      <vt:lpstr>Course 4: Week1</vt:lpstr>
      <vt:lpstr>Course 4: Week1</vt:lpstr>
      <vt:lpstr>Course 4: Week1</vt:lpstr>
      <vt:lpstr>Course 4: Week1</vt:lpstr>
      <vt:lpstr>Course 4: Week1</vt:lpstr>
      <vt:lpstr>Course 4: Week1</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Week1 Fabric Model &amp; Functions </vt:lpstr>
      <vt:lpstr>Course 4: Composer</vt:lpstr>
      <vt:lpstr>Course 4: Composer</vt:lpstr>
      <vt:lpstr>Course 4: Composer</vt:lpstr>
      <vt:lpstr>Course 4: Composer</vt:lpstr>
      <vt:lpstr>Course 4: Week2, Decentralized Application Platforms</vt:lpstr>
      <vt:lpstr>Course 4: Week2, Decentralized Application Platforms</vt:lpstr>
      <vt:lpstr>Course 4: Week2, Decentralized Application Platforms</vt:lpstr>
      <vt:lpstr>Course 4: Week2, Augur</vt:lpstr>
      <vt:lpstr>Course 4: Week2, Augur</vt:lpstr>
      <vt:lpstr>Course 4: Week2, Augur</vt:lpstr>
      <vt:lpstr>Course 4: Week2, Augur</vt:lpstr>
      <vt:lpstr>Course 4: Week2, Grid+</vt:lpstr>
      <vt:lpstr>Course 4: Week2, Grid+</vt:lpstr>
      <vt:lpstr>Course 4: Week2, Grid+</vt:lpstr>
      <vt:lpstr>Course 4: Week2, Grid+</vt:lpstr>
      <vt:lpstr>Course 4: Week2, Grid+</vt:lpstr>
      <vt:lpstr>Course 4: Week2, Grid+</vt:lpstr>
      <vt:lpstr>Course 4: Week3, Challenges &amp; Solutions</vt:lpstr>
      <vt:lpstr>Course 4: Week3, Challenges &amp; Solutions (Consensus)</vt:lpstr>
      <vt:lpstr>Course 4: Week3, Challenges &amp; Solutions (POW)</vt:lpstr>
      <vt:lpstr>Course 4: Week3, Challenges &amp; Solutions (POW)</vt:lpstr>
      <vt:lpstr>Course 4: Week3, Challenges &amp; Solutions (POS)</vt:lpstr>
      <vt:lpstr>Course 4: Week3, Challenges &amp; Solutions (PBFT)</vt:lpstr>
      <vt:lpstr>Course 4: Week3, Challenges &amp; Solutions (Scalability)</vt:lpstr>
      <vt:lpstr>Course 4: Week3, Challenges &amp; Solutions (Scalability)</vt:lpstr>
      <vt:lpstr>Course 4: Week3, Challenges &amp; Solutions (Scalability)</vt:lpstr>
      <vt:lpstr>Course 4: Week3, Challenges &amp; Solutions (SegWit)</vt:lpstr>
      <vt:lpstr>Course 4: Week3, Challenges &amp; Solutions (SegWit)</vt:lpstr>
      <vt:lpstr>Course 4: Week3, Challenges &amp; Solutions (ETH)</vt:lpstr>
      <vt:lpstr>Course 4: Week3, Challenges &amp; Solutions (Off-Chain)</vt:lpstr>
      <vt:lpstr>Course 4: Week3, Challenges &amp; Solutions</vt:lpstr>
      <vt:lpstr>Course 4: Week3, Privacy &amp; Confidentiality</vt:lpstr>
      <vt:lpstr>Course 4: Week3, Privacy &amp; Confidentiality</vt:lpstr>
      <vt:lpstr>Course 4: Week3, Privacy &amp; Confidentiality</vt:lpstr>
      <vt:lpstr>Course 4: Week3, Multisig  &amp; Escrow</vt:lpstr>
      <vt:lpstr>Course 4: Week3, Multisig  &amp; Escrow</vt:lpstr>
      <vt:lpstr>Course 4: Week3, Multisig  &amp; Escrow</vt:lpstr>
      <vt:lpstr>Course 4: Week3, Multisig  &amp; Escrow</vt:lpstr>
      <vt:lpstr>Course 4: Week3, Multisig  &amp; Escrow</vt:lpstr>
      <vt:lpstr>Course 4: Week4, Alternative Decentralized Solutions</vt:lpstr>
      <vt:lpstr>Course 4: Week4, Alternative Decentralized Solutions Interplanetary File System</vt:lpstr>
      <vt:lpstr>Course 4: Week4, Alternative Decentralized Solutions Interplanetary File System</vt:lpstr>
      <vt:lpstr>Course 4: Week4, Alternative Decentralized Solutions Interplanetary File System</vt:lpstr>
      <vt:lpstr>Course 4: Week4, Alternative Decentralized Solutions Interplanetary File System</vt:lpstr>
      <vt:lpstr>Course 4: Week4, Alternative Decentralized Solutions Interplanetary File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akhaksari</dc:creator>
  <cp:lastModifiedBy>akhaksari</cp:lastModifiedBy>
  <cp:revision>34</cp:revision>
  <dcterms:created xsi:type="dcterms:W3CDTF">2024-02-04T13:26:31Z</dcterms:created>
  <dcterms:modified xsi:type="dcterms:W3CDTF">2024-02-08T20:10:46Z</dcterms:modified>
</cp:coreProperties>
</file>